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309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10" r:id="rId53"/>
    <p:sldId id="307" r:id="rId5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9" roundtripDataSignature="AMtx7mjLRcqdEOYznxXBACmrupoBuAbE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C507C3-5E6B-4B6D-86B6-3686B218CF6E}">
  <a:tblStyle styleId="{BFC507C3-5E6B-4B6D-86B6-3686B218CF6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8EDF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8EDF2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30521D2-2ADC-43D7-A9E1-1D0E65D258E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C0B6BDE-DC4F-4D3B-999A-E28D37C79B16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601F2DC-3B56-45D8-A047-E876D3E0105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2D292FF-ECE4-420A-B531-85FA681425DA}" styleName="Table_4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5" d="100"/>
          <a:sy n="115" d="100"/>
        </p:scale>
        <p:origin x="-14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30858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86fe109b5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86fe109b5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6" name="Google Shape;26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3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5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5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5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, текст и два объекта" type="txAndTwoObj">
  <p:cSld name="TEXT_AND_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6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5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0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0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0" name="Google Shape;60;p60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60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2" name="Google Shape;62;p60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6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9" name="Google Shape;69;p6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0" name="Google Shape;70;p6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6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7" name="Google Shape;77;p6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6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6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6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image" Target="../media/image31.pn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12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5" Type="http://schemas.openxmlformats.org/officeDocument/2006/relationships/image" Target="../media/image33.jpg"/><Relationship Id="rId10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Relationship Id="rId14" Type="http://schemas.openxmlformats.org/officeDocument/2006/relationships/image" Target="../media/image32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10" Type="http://schemas.openxmlformats.org/officeDocument/2006/relationships/image" Target="../media/image41.jpg"/><Relationship Id="rId4" Type="http://schemas.openxmlformats.org/officeDocument/2006/relationships/image" Target="../media/image35.jpg"/><Relationship Id="rId9" Type="http://schemas.openxmlformats.org/officeDocument/2006/relationships/image" Target="../media/image40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/>
          <p:nvPr/>
        </p:nvSpPr>
        <p:spPr>
          <a:xfrm>
            <a:off x="3253269" y="1350187"/>
            <a:ext cx="53547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Публичный доклад директора</a:t>
            </a:r>
            <a:endParaRPr sz="32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3189687" y="2195928"/>
            <a:ext cx="5796420" cy="1892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300" b="1" i="0" u="none" strike="noStrike" cap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3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Итоги </a:t>
            </a:r>
            <a:r>
              <a:rPr lang="ru-RU" sz="13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деятельности муниципального </a:t>
            </a:r>
            <a:endParaRPr sz="13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бюджетного общеобразовательного учреждения </a:t>
            </a:r>
            <a:endParaRPr sz="13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«Средняя общеобразовательная</a:t>
            </a:r>
            <a:endParaRPr sz="13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школа №86 с углубленным изучением отдельных предметов» Советского района</a:t>
            </a:r>
            <a:endParaRPr sz="13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Казани  за 2019 год</a:t>
            </a:r>
            <a:endParaRPr sz="13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369448" y="4180442"/>
            <a:ext cx="328448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Директор школы </a:t>
            </a:r>
            <a:endParaRPr lang="en-US" b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Г.Р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Галеева</a:t>
            </a:r>
            <a:endParaRPr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>
            <a:spLocks noGrp="1"/>
          </p:cNvSpPr>
          <p:nvPr>
            <p:ph type="title"/>
          </p:nvPr>
        </p:nvSpPr>
        <p:spPr>
          <a:xfrm>
            <a:off x="761815" y="684722"/>
            <a:ext cx="7443295" cy="454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Times New Roman"/>
              <a:buNone/>
            </a:pPr>
            <a:r>
              <a:rPr lang="ru-RU" sz="2970" b="1">
                <a:latin typeface="Times New Roman"/>
                <a:ea typeface="Times New Roman"/>
                <a:cs typeface="Times New Roman"/>
                <a:sym typeface="Times New Roman"/>
              </a:rPr>
              <a:t>Цели и задачи</a:t>
            </a:r>
            <a:endParaRPr sz="297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2"/>
          <p:cNvSpPr txBox="1">
            <a:spLocks noGrp="1"/>
          </p:cNvSpPr>
          <p:nvPr>
            <p:ph type="body" idx="1"/>
          </p:nvPr>
        </p:nvSpPr>
        <p:spPr>
          <a:xfrm>
            <a:off x="761815" y="1056290"/>
            <a:ext cx="7521051" cy="5120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Создать условия для реализации образовательной деятельности, соответствующей современной модели образования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Создать благоприятные условия для разностороннего развития личности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Реализовать  методическую тему школы</a:t>
            </a:r>
            <a:endParaRPr dirty="0"/>
          </a:p>
          <a:p>
            <a:pPr marL="171450" lvl="0" indent="-1714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Расширить информационное пространство школы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Развивать материально-техническую базу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>
            <a:spLocks noGrp="1"/>
          </p:cNvSpPr>
          <p:nvPr>
            <p:ph type="ctrTitle"/>
          </p:nvPr>
        </p:nvSpPr>
        <p:spPr>
          <a:xfrm>
            <a:off x="685800" y="1863342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Times New Roman"/>
              <a:buNone/>
            </a:pPr>
            <a: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  <a:t>Методическая работа</a:t>
            </a:r>
            <a:b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  <a:t>методическая тема школы:</a:t>
            </a:r>
            <a:b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  <a:t> «Развитие профессиональных компетенций педагогов в условиях введения ФГОС школьного образования»</a:t>
            </a:r>
            <a:endParaRPr sz="324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>
            <a:spLocks noGrp="1"/>
          </p:cNvSpPr>
          <p:nvPr>
            <p:ph type="title"/>
          </p:nvPr>
        </p:nvSpPr>
        <p:spPr>
          <a:xfrm>
            <a:off x="1108044" y="92327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Цель методической работы:</a:t>
            </a: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736846" y="1935332"/>
            <a:ext cx="7778503" cy="441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Noto Sans Symbols"/>
              <a:buChar char="✔"/>
            </a:pPr>
            <a:r>
              <a:rPr lang="ru-RU" sz="2550" dirty="0">
                <a:latin typeface="Times New Roman"/>
                <a:ea typeface="Times New Roman"/>
                <a:cs typeface="Times New Roman"/>
                <a:sym typeface="Times New Roman"/>
              </a:rPr>
              <a:t>Повышение эффективности образовательного процесса и качества образования через непрерывное совершенствование профессионального уровня и педагогического мастерства педагогов</a:t>
            </a:r>
            <a:endParaRPr dirty="0"/>
          </a:p>
          <a:p>
            <a:pPr marL="171450" lvl="0" indent="-1714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975"/>
              <a:buNone/>
            </a:pPr>
            <a:r>
              <a:rPr lang="ru-RU" sz="2975" b="1" dirty="0">
                <a:latin typeface="Times New Roman"/>
                <a:ea typeface="Times New Roman"/>
                <a:cs typeface="Times New Roman"/>
                <a:sym typeface="Times New Roman"/>
              </a:rPr>
              <a:t>Задачи:</a:t>
            </a:r>
            <a:endParaRPr dirty="0"/>
          </a:p>
          <a:p>
            <a:pPr marL="171450" lvl="0" indent="-1714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Noto Sans Symbols"/>
              <a:buChar char="✔"/>
            </a:pPr>
            <a:r>
              <a:rPr lang="ru-RU" sz="2550" dirty="0">
                <a:latin typeface="Times New Roman"/>
                <a:ea typeface="Times New Roman"/>
                <a:cs typeface="Times New Roman"/>
                <a:sym typeface="Times New Roman"/>
              </a:rPr>
              <a:t>Повысить профессиональный уровень педагогических кадров на уровне современных требований;</a:t>
            </a:r>
            <a:endParaRPr dirty="0"/>
          </a:p>
          <a:p>
            <a:pPr marL="171450" lvl="0" indent="-1714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Noto Sans Symbols"/>
              <a:buChar char="✔"/>
            </a:pPr>
            <a:r>
              <a:rPr lang="ru-RU" sz="2550" dirty="0">
                <a:latin typeface="Times New Roman"/>
                <a:ea typeface="Times New Roman"/>
                <a:cs typeface="Times New Roman"/>
                <a:sym typeface="Times New Roman"/>
              </a:rPr>
              <a:t>Организовать научно-методическое сопровождение инновационной деятельности педагогов;</a:t>
            </a:r>
            <a:endParaRPr dirty="0"/>
          </a:p>
          <a:p>
            <a:pPr marL="171450" lvl="0" indent="-1714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Noto Sans Symbols"/>
              <a:buChar char="✔"/>
            </a:pPr>
            <a:r>
              <a:rPr lang="ru-RU" sz="2550" dirty="0">
                <a:latin typeface="Times New Roman"/>
                <a:ea typeface="Times New Roman"/>
                <a:cs typeface="Times New Roman"/>
                <a:sym typeface="Times New Roman"/>
              </a:rPr>
              <a:t> Создать  условия для профессионального становления молодых педагогов.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1037252" y="995440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Направления работы:</a:t>
            </a:r>
            <a:endParaRPr sz="3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878889" y="2104007"/>
            <a:ext cx="7839442" cy="4072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ru-RU" dirty="0"/>
              <a:t> </a:t>
            </a:r>
            <a:endParaRPr dirty="0"/>
          </a:p>
          <a:p>
            <a:pPr marL="0" lvl="0" indent="-1333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Аттестация;</a:t>
            </a:r>
            <a:endParaRPr dirty="0"/>
          </a:p>
          <a:p>
            <a:pPr marL="0" lvl="0" indent="-1333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Мотивация учителя;</a:t>
            </a:r>
            <a:endParaRPr dirty="0"/>
          </a:p>
          <a:p>
            <a:pPr marL="0" lvl="0" indent="-1333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Курсовая подготовка;</a:t>
            </a:r>
            <a:endParaRPr dirty="0"/>
          </a:p>
          <a:p>
            <a:pPr marL="0" lvl="0" indent="-1333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 dirty="0" err="1">
                <a:latin typeface="Times New Roman"/>
                <a:ea typeface="Times New Roman"/>
                <a:cs typeface="Times New Roman"/>
                <a:sym typeface="Times New Roman"/>
              </a:rPr>
              <a:t>Внутришкольная</a:t>
            </a: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 система повышения профессионального уровня педагога.</a:t>
            </a:r>
            <a:endParaRPr dirty="0"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648932" y="1020932"/>
            <a:ext cx="7886700" cy="94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Педагогическая аттестация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27" name="Google Shape;127;p6"/>
          <p:cNvGraphicFramePr/>
          <p:nvPr/>
        </p:nvGraphicFramePr>
        <p:xfrm>
          <a:off x="648932" y="2124865"/>
          <a:ext cx="7820375" cy="4047596"/>
        </p:xfrm>
        <a:graphic>
          <a:graphicData uri="http://schemas.openxmlformats.org/drawingml/2006/table">
            <a:tbl>
              <a:tblPr firstRow="1" bandRow="1">
                <a:noFill/>
                <a:tableStyleId>{BFC507C3-5E6B-4B6D-86B6-3686B218CF6E}</a:tableStyleId>
              </a:tblPr>
              <a:tblGrid>
                <a:gridCol w="15640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640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64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64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640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35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Всего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Высшая категория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Первая категория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СЗД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</a:rPr>
                        <a:t>Без категории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12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2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66%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24%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42%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10%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24%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5600">
                <a:tc gridSpan="5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u="none" strike="noStrike" cap="none"/>
                        <a:t>Без учета учителей, находящихся в декретном отпуске и совместителей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12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12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Google Shape;132;p7"/>
          <p:cNvGraphicFramePr/>
          <p:nvPr>
            <p:extLst>
              <p:ext uri="{D42A27DB-BD31-4B8C-83A1-F6EECF244321}">
                <p14:modId xmlns:p14="http://schemas.microsoft.com/office/powerpoint/2010/main" val="2024335715"/>
              </p:ext>
            </p:extLst>
          </p:nvPr>
        </p:nvGraphicFramePr>
        <p:xfrm>
          <a:off x="-75375" y="0"/>
          <a:ext cx="9144000" cy="6500388"/>
        </p:xfrm>
        <a:graphic>
          <a:graphicData uri="http://schemas.openxmlformats.org/drawingml/2006/table">
            <a:tbl>
              <a:tblPr firstRow="1" bandRow="1">
                <a:noFill/>
                <a:tableStyleId>{BFC507C3-5E6B-4B6D-86B6-3686B218CF6E}</a:tableStyleId>
              </a:tblPr>
              <a:tblGrid>
                <a:gridCol w="50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</a:tblGrid>
              <a:tr h="860700">
                <a:tc gridSpan="6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2017 - 2018 г.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2018 - 2019</a:t>
                      </a:r>
                      <a:endParaRPr sz="2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/>
                        <a:t>201</a:t>
                      </a:r>
                      <a:r>
                        <a:rPr lang="ru-RU" sz="2800"/>
                        <a:t>9 - 2020</a:t>
                      </a:r>
                      <a:r>
                        <a:rPr lang="ru-RU" sz="2800" u="none" strike="noStrike" cap="none"/>
                        <a:t> г.</a:t>
                      </a:r>
                      <a:endParaRPr sz="2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21177"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Всего педагогических  работников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Имеют кв. категорию ( 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Высшая категория (Кол-во,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Первая Кол-во, %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СЗД  (Кол-во, %)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Не проходили  аттестацию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Всего педагогических работников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Имеют кв. категорию (Кол-во,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Высшая категория ( 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Первая (Кол-во,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СЗД(Кол-во, %)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Не проходили аттестацию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Всего педагогических работников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Имеют кв. категорию ( Кол-во, %)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Высшая категорию (Кол-во,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Первая (Кол-во,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СЗД (кол-во, %)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71755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Не проходили аттестацию</a:t>
                      </a:r>
                      <a:endParaRPr sz="1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vert="vert27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18511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31|777,5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11/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27,5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/50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4/10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 / 76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12/ 25,5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24/ 51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5/ 10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6/ 12</a:t>
                      </a:r>
                      <a:endParaRPr sz="16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50</a:t>
                      </a:r>
                      <a:endParaRPr sz="1600" b="1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33/</a:t>
                      </a:r>
                      <a:endParaRPr sz="16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66</a:t>
                      </a:r>
                      <a:endParaRPr sz="1600" b="1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12/</a:t>
                      </a:r>
                      <a:endParaRPr sz="16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24</a:t>
                      </a:r>
                      <a:endParaRPr sz="1600" b="1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21/</a:t>
                      </a:r>
                      <a:endParaRPr sz="16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42</a:t>
                      </a:r>
                      <a:endParaRPr sz="1600" b="1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/>
                        <a:t>5/10</a:t>
                      </a:r>
                      <a:endParaRPr sz="1600" b="1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/>
                        <a:t>12/</a:t>
                      </a:r>
                      <a:endParaRPr sz="1600" b="1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/>
                        <a:t>24</a:t>
                      </a:r>
                      <a:endParaRPr sz="1600" b="1" dirty="0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628650" y="-17940"/>
            <a:ext cx="7886700" cy="64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Мотивация</a:t>
            </a:r>
            <a:endParaRPr sz="3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39" name="Google Shape;139;p8"/>
          <p:cNvGraphicFramePr/>
          <p:nvPr/>
        </p:nvGraphicFramePr>
        <p:xfrm>
          <a:off x="628650" y="811203"/>
          <a:ext cx="3922725" cy="5692800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2781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11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2225">
                <a:tc>
                  <a:txBody>
                    <a:bodyPr/>
                    <a:lstStyle/>
                    <a:p>
                      <a:pPr marL="0" marR="0" lvl="0" indent="44958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Наименование награды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Количество</a:t>
                      </a:r>
                      <a:endParaRPr sz="1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3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Нагрудный знак «Почётный работник общего образования РФ»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1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Почётная грамота МОи Н РФ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5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Нагрудный знак «За заслуги в образовании»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3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Знак  «Отличник Народного просвещения»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1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«Отличник физической культуры и спорта РТ»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1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«Заслуженный учитель школы РТ»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1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5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Грамота МО и Н РТ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8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5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Диплом МО и Н РТ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1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2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Благодарственное письмо МО и Н РТ, ГБУ «РЦМКО»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1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2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Благодарность Мэра города  Казани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3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0" name="Google Shape;140;p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38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b="1"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b="1"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b="1"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b="1"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</p:txBody>
      </p:sp>
      <p:graphicFrame>
        <p:nvGraphicFramePr>
          <p:cNvPr id="141" name="Google Shape;141;p8"/>
          <p:cNvGraphicFramePr/>
          <p:nvPr/>
        </p:nvGraphicFramePr>
        <p:xfrm>
          <a:off x="4551392" y="811205"/>
          <a:ext cx="3891275" cy="5692809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26970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942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0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Наименование награды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Количество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0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Медаль   «В память 1000-летия Казани»                  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2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Диплом УО            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2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4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Диплом лауреата конкурса УО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7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Грамота УО г. Казани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9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4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Благодарственное письмо УО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5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0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Грамота Администрации   Советского района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1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4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Благодарственное письмо Администрации  Советского  района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3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4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Благодарственное письмо ОО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8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7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Грамота ОО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27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90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Благодарственное письмо МБОУ «Школа№86»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5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84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Грамота МБОУ «Школа№86»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/>
                        <a:t>25</a:t>
                      </a:r>
                      <a:endParaRPr sz="1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" name="Google Shape;146;p9"/>
          <p:cNvGraphicFramePr/>
          <p:nvPr/>
        </p:nvGraphicFramePr>
        <p:xfrm>
          <a:off x="834500" y="1526959"/>
          <a:ext cx="7501600" cy="2396975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1875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7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5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54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77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	год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2020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1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Количество учителей,  удостоенных наград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800"/>
                        <a:t>15 грамот + 3 чел. награды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"/>
          <p:cNvSpPr txBox="1">
            <a:spLocks noGrp="1"/>
          </p:cNvSpPr>
          <p:nvPr>
            <p:ph type="title"/>
          </p:nvPr>
        </p:nvSpPr>
        <p:spPr>
          <a:xfrm>
            <a:off x="673039" y="1110851"/>
            <a:ext cx="7886700" cy="69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ru-RU" sz="3600" b="1">
                <a:latin typeface="Times New Roman"/>
                <a:ea typeface="Times New Roman"/>
                <a:cs typeface="Times New Roman"/>
                <a:sym typeface="Times New Roman"/>
              </a:rPr>
              <a:t>Курсовая подготовка</a:t>
            </a:r>
            <a:endParaRPr sz="36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2" name="Google Shape;152;p10"/>
          <p:cNvGraphicFramePr/>
          <p:nvPr>
            <p:extLst>
              <p:ext uri="{D42A27DB-BD31-4B8C-83A1-F6EECF244321}">
                <p14:modId xmlns:p14="http://schemas.microsoft.com/office/powerpoint/2010/main" val="3179790058"/>
              </p:ext>
            </p:extLst>
          </p:nvPr>
        </p:nvGraphicFramePr>
        <p:xfrm>
          <a:off x="673039" y="1802015"/>
          <a:ext cx="7778500" cy="4048225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1555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5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57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57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57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07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Год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2020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2020г.</a:t>
                      </a:r>
                      <a:endParaRPr sz="130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(планируется)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7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Количество педагогов,  прошедших курсы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4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5</a:t>
                      </a:r>
                      <a:endParaRPr sz="1300"/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год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2020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2020 г</a:t>
                      </a:r>
                      <a:r>
                        <a:rPr lang="ru-RU" sz="1300" dirty="0" smtClean="0"/>
                        <a:t>.</a:t>
                      </a:r>
                      <a:endParaRPr lang="en-US" sz="1300" dirty="0" smtClean="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 smtClean="0"/>
                        <a:t>(</a:t>
                      </a:r>
                      <a:r>
                        <a:rPr lang="ru-RU" sz="1300" dirty="0"/>
                        <a:t>планируется)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7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/>
                        <a:t>Количество педагогов,  прошедших курсы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5</a:t>
                      </a:r>
                      <a:endParaRPr sz="13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 txBox="1">
            <a:spLocks noGrp="1"/>
          </p:cNvSpPr>
          <p:nvPr>
            <p:ph type="title"/>
          </p:nvPr>
        </p:nvSpPr>
        <p:spPr>
          <a:xfrm>
            <a:off x="628650" y="1225119"/>
            <a:ext cx="7886700" cy="102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Times New Roman"/>
              <a:buNone/>
            </a:pPr>
            <a: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40" b="1">
                <a:latin typeface="Times New Roman"/>
                <a:ea typeface="Times New Roman"/>
                <a:cs typeface="Times New Roman"/>
                <a:sym typeface="Times New Roman"/>
              </a:rPr>
              <a:t>Внутришкольная система повышения профессионального уровня педагога</a:t>
            </a:r>
            <a:r>
              <a:rPr lang="ru-RU" sz="2970" b="1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970" b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970"/>
          </a:p>
        </p:txBody>
      </p:sp>
      <p:sp>
        <p:nvSpPr>
          <p:cNvPr id="158" name="Google Shape;158;p11"/>
          <p:cNvSpPr txBox="1">
            <a:spLocks noGrp="1"/>
          </p:cNvSpPr>
          <p:nvPr>
            <p:ph type="body" idx="1"/>
          </p:nvPr>
        </p:nvSpPr>
        <p:spPr>
          <a:xfrm>
            <a:off x="811475" y="2438184"/>
            <a:ext cx="7521050" cy="3625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Формы работы: </a:t>
            </a:r>
            <a:endParaRPr/>
          </a:p>
          <a:p>
            <a:pPr marL="171450" lvl="0" indent="-1714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групповая (работа проблемных групп),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коллективная (педагогические советы, МО, школьные методические семинары),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✔"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 индивидуальная (работа по плану самообразования).</a:t>
            </a:r>
            <a:endParaRPr/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" name="Google Shape;163;p12"/>
          <p:cNvGraphicFramePr/>
          <p:nvPr/>
        </p:nvGraphicFramePr>
        <p:xfrm>
          <a:off x="701337" y="585980"/>
          <a:ext cx="7661400" cy="5708290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2553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53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53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1238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Тематика педагогических советов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8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2017-2018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2018-2019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2019-2020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049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« Единая образовательная система как фактор повышения имиджа образовательного учреждения»: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-Качество знаний учащихся. Из чего они складываются?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-Ученическое самоуправление в школе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-Мотивация учебной деятельности - основное условие успешного обучения школьников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-«Развитие мотивации учащихся как средство повышения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эффективности учебно-воспитательного процесса. От теории к практике.»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 «Взаимодействие семьи и школы в интересах развития личности ребенка»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-«Инновационная деятельность как условие формирования профессиональной компетентности педагога»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-«Культура здоровья как фактор формирования здоровье- сберегающей среды учреждения образования»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-«Современные образовательные технологии в учебно-воспитательном процессе».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>
            <a:spLocks noGrp="1"/>
          </p:cNvSpPr>
          <p:nvPr>
            <p:ph type="title"/>
          </p:nvPr>
        </p:nvSpPr>
        <p:spPr>
          <a:xfrm>
            <a:off x="752926" y="1346388"/>
            <a:ext cx="7868964" cy="5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ru-RU" sz="2800" b="1">
                <a:latin typeface="Times New Roman"/>
                <a:ea typeface="Times New Roman"/>
                <a:cs typeface="Times New Roman"/>
                <a:sym typeface="Times New Roman"/>
              </a:rPr>
              <a:t>Научно-методическая поддержка инновационной деятельности педагогов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3"/>
          <p:cNvGraphicFramePr/>
          <p:nvPr/>
        </p:nvGraphicFramePr>
        <p:xfrm>
          <a:off x="752926" y="1991327"/>
          <a:ext cx="7734125" cy="4258217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35944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396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2017-2022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Республиканские инновационные площадки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5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Городской инновационный проект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7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«Организационно-педагогическая модель преемственности внеурочной деятельности в условиях реализации ФГОС НОО и ООО»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-инновационная образовательная программа  дополнительного профессионального образования «Актуальные проблемы  реализации ФГОС ОО». ФГАОУВО «Федеральный государственный университет»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Формирование универсальных учебных действий согласно требованиям ФГОС НОО, ООО и ДО, а так же общих и профессиональных компетенций согласно требованиям ФГОС СПО. ГАПОУ «Казанский педагогический колледж»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Обобщение опыта учителями школы через семинары</a:t>
            </a:r>
            <a:endParaRPr sz="3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75" name="Google Shape;175;p14"/>
          <p:cNvGraphicFramePr/>
          <p:nvPr/>
        </p:nvGraphicFramePr>
        <p:xfrm>
          <a:off x="677916" y="1825625"/>
          <a:ext cx="7729200" cy="4282200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1932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2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2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32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70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Уровень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2017-2018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2018-2019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2019-2020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0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/>
                        <a:t>Республика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3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3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2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70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/>
                        <a:t>Город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1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-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-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70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/>
                        <a:t>Район</a:t>
                      </a:r>
                      <a:endParaRPr sz="2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-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1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600"/>
                        <a:t>3</a:t>
                      </a:r>
                      <a:endParaRPr sz="2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1918" y="69656"/>
            <a:ext cx="4490082" cy="336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071" y="3346883"/>
            <a:ext cx="4905776" cy="33468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82" name="Google Shape;18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44542" y="3189065"/>
            <a:ext cx="4575171" cy="3504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28119" y="0"/>
            <a:ext cx="4815881" cy="3437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>
            <a:spLocks noGrp="1"/>
          </p:cNvSpPr>
          <p:nvPr>
            <p:ph type="body" idx="1"/>
          </p:nvPr>
        </p:nvSpPr>
        <p:spPr>
          <a:xfrm>
            <a:off x="745723" y="982247"/>
            <a:ext cx="495422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17303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r>
              <a:rPr lang="ru-RU" sz="2550" b="1">
                <a:latin typeface="Times New Roman"/>
                <a:ea typeface="Times New Roman"/>
                <a:cs typeface="Times New Roman"/>
                <a:sym typeface="Times New Roman"/>
              </a:rPr>
              <a:t>Гараева Н.Г.,</a:t>
            </a:r>
            <a:r>
              <a:rPr lang="ru-RU" sz="1785" b="1">
                <a:latin typeface="Times New Roman"/>
                <a:ea typeface="Times New Roman"/>
                <a:cs typeface="Times New Roman"/>
                <a:sym typeface="Times New Roman"/>
              </a:rPr>
              <a:t> учитель истории и обществознания высшей квалификационной категории. Её  ученица Ярина Даша из 11 б класса стала призером заключительного этапа ВОШ по обществознанию, победителем регионального этапа ВОШ по истории, призером заключительных этапов по обществознанию, истории, политологии всероссийских олимпиад «Проба пера» г. Санкт- Петербург, «им. М.В. Ломоносова» г. Москва.</a:t>
            </a:r>
            <a:endParaRPr sz="1785"/>
          </a:p>
        </p:txBody>
      </p:sp>
      <p:pic>
        <p:nvPicPr>
          <p:cNvPr id="189" name="Google Shape;189;p16" descr="63474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95262" y="1749972"/>
            <a:ext cx="2263003" cy="3017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7"/>
          <p:cNvSpPr txBox="1">
            <a:spLocks noGrp="1"/>
          </p:cNvSpPr>
          <p:nvPr>
            <p:ph type="body" idx="1"/>
          </p:nvPr>
        </p:nvSpPr>
        <p:spPr>
          <a:xfrm>
            <a:off x="628650" y="1040524"/>
            <a:ext cx="5683374" cy="5136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rPr lang="ru-RU" sz="1942" b="1">
                <a:latin typeface="Times New Roman"/>
                <a:ea typeface="Times New Roman"/>
                <a:cs typeface="Times New Roman"/>
                <a:sym typeface="Times New Roman"/>
              </a:rPr>
              <a:t>Ахметшина Г.З., учитель биологии высшей квалификационной категории, подготовила призера регионального этапа ВОШ по биологии Валееву К. , ученицу 11а класса. Призеров заключительного этапа ВОШ по экологии Джахангирова М., Валееву К., учеников 11а класса.</a:t>
            </a:r>
            <a:endParaRPr/>
          </a:p>
          <a:p>
            <a:pPr marL="0" lvl="0" indent="0" algn="l" rtl="0">
              <a:lnSpc>
                <a:spcPct val="13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rPr lang="ru-RU" sz="1942" b="1">
                <a:latin typeface="Times New Roman"/>
                <a:ea typeface="Times New Roman"/>
                <a:cs typeface="Times New Roman"/>
                <a:sym typeface="Times New Roman"/>
              </a:rPr>
              <a:t>	В течении многих лет является руководителем консалтингового районного центра по подготовке к ЕГЭ по биологии. Ежегодно по своему направлению проводит сама и организует работу  районных семинаров . Является экспертом ЕГЭ по биологии.</a:t>
            </a:r>
            <a:endParaRPr sz="1942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3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endParaRPr sz="1942"/>
          </a:p>
        </p:txBody>
      </p:sp>
      <p:pic>
        <p:nvPicPr>
          <p:cNvPr id="195" name="Google Shape;195;p17" descr="40706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34470" y="1888785"/>
            <a:ext cx="2201662" cy="2935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495540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Хуснутдинов</a:t>
            </a:r>
            <a:r>
              <a:rPr lang="ru-RU" sz="1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lang="ru-RU" sz="1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>
                <a:latin typeface="Times New Roman"/>
                <a:ea typeface="Times New Roman"/>
                <a:cs typeface="Times New Roman"/>
                <a:sym typeface="Times New Roman"/>
              </a:rPr>
              <a:t>Д.Х., </a:t>
            </a:r>
            <a:r>
              <a:rPr lang="ru-RU" sz="1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учитель </a:t>
            </a:r>
            <a:r>
              <a:rPr lang="ru-RU" sz="1800" b="1" dirty="0">
                <a:latin typeface="Times New Roman"/>
                <a:ea typeface="Times New Roman"/>
                <a:cs typeface="Times New Roman"/>
                <a:sym typeface="Times New Roman"/>
              </a:rPr>
              <a:t>химии высшей квалификационной категории, чья ученица </a:t>
            </a:r>
            <a:r>
              <a:rPr lang="ru-RU" sz="1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Аскерова</a:t>
            </a:r>
            <a:r>
              <a:rPr lang="ru-RU" sz="1800" b="1" dirty="0">
                <a:latin typeface="Times New Roman"/>
                <a:ea typeface="Times New Roman"/>
                <a:cs typeface="Times New Roman"/>
                <a:sym typeface="Times New Roman"/>
              </a:rPr>
              <a:t> А., 10а </a:t>
            </a:r>
            <a:r>
              <a:rPr lang="ru-RU" sz="1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класса, </a:t>
            </a:r>
            <a:r>
              <a:rPr lang="ru-RU" sz="1800" b="1" dirty="0">
                <a:latin typeface="Times New Roman"/>
                <a:ea typeface="Times New Roman"/>
                <a:cs typeface="Times New Roman"/>
                <a:sym typeface="Times New Roman"/>
              </a:rPr>
              <a:t>стала призером в секции «химия и биология» всероссийского конкурса «Юниор» с работой по химии. </a:t>
            </a:r>
            <a:endParaRPr sz="18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 b="1" dirty="0">
                <a:latin typeface="Times New Roman"/>
                <a:ea typeface="Times New Roman"/>
                <a:cs typeface="Times New Roman"/>
                <a:sym typeface="Times New Roman"/>
              </a:rPr>
              <a:t>В течении многих лет является руководителем консалтингового районного центра по подготовке к ЕГЭ по химии. Ежегодно по своему направлению проводит сама и организует работу  районных семинаров .</a:t>
            </a:r>
            <a:endParaRPr sz="1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1" name="Google Shape;20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5101" y="1961593"/>
            <a:ext cx="2164210" cy="288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470994" y="1636439"/>
            <a:ext cx="523734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Порфирьева О.С., учитель первой квалификационной категории, подготовившая Колобову Д., ученицу 11а класса , призера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межрегиональной </a:t>
            </a: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олимпиада по физике и математике имени авиастроителя В. А. Окулова.</a:t>
            </a:r>
            <a:endParaRPr dirty="0"/>
          </a:p>
        </p:txBody>
      </p:sp>
      <p:pic>
        <p:nvPicPr>
          <p:cNvPr id="207" name="Google Shape;207;p19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708342" y="1820545"/>
            <a:ext cx="2361468" cy="314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746" y="3700211"/>
            <a:ext cx="983383" cy="1306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1744" y="2249566"/>
            <a:ext cx="1078428" cy="143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6035" y="637339"/>
            <a:ext cx="1200664" cy="1791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5608" y="3664819"/>
            <a:ext cx="1363603" cy="1363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64398" y="3684343"/>
            <a:ext cx="1432265" cy="143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59244" y="640297"/>
            <a:ext cx="1384168" cy="14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2577252">
            <a:off x="6390613" y="3966918"/>
            <a:ext cx="1326105" cy="132610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0"/>
          <p:cNvSpPr txBox="1"/>
          <p:nvPr/>
        </p:nvSpPr>
        <p:spPr>
          <a:xfrm>
            <a:off x="568171" y="733482"/>
            <a:ext cx="146126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Мельникова Ю.С.,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учитель истории 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обществознания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высшей квалификационной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категории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0"/>
          <p:cNvSpPr txBox="1"/>
          <p:nvPr/>
        </p:nvSpPr>
        <p:spPr>
          <a:xfrm>
            <a:off x="568171" y="2336057"/>
            <a:ext cx="146126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Гаврилова Т. В.,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 информатики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высшей квалификационной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категории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0"/>
          <p:cNvSpPr txBox="1"/>
          <p:nvPr/>
        </p:nvSpPr>
        <p:spPr>
          <a:xfrm>
            <a:off x="687334" y="5064832"/>
            <a:ext cx="106573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Ильинкова В.Г.,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математики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0"/>
          <p:cNvSpPr txBox="1"/>
          <p:nvPr/>
        </p:nvSpPr>
        <p:spPr>
          <a:xfrm>
            <a:off x="1675903" y="5006654"/>
            <a:ext cx="140555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Нигматзянова М.А.,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учитель русского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языка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литературы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20"/>
          <p:cNvSpPr txBox="1"/>
          <p:nvPr/>
        </p:nvSpPr>
        <p:spPr>
          <a:xfrm>
            <a:off x="3066699" y="5098986"/>
            <a:ext cx="190867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Габитова А.А., учитель английского языка первой калификационной категории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20"/>
          <p:cNvSpPr txBox="1"/>
          <p:nvPr/>
        </p:nvSpPr>
        <p:spPr>
          <a:xfrm>
            <a:off x="6454968" y="5480331"/>
            <a:ext cx="19768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Корсакова Г.Ф.,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 начальных классов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6" name="Google Shape;226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40263" y="2209532"/>
            <a:ext cx="1222129" cy="162950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0"/>
          <p:cNvSpPr txBox="1"/>
          <p:nvPr/>
        </p:nvSpPr>
        <p:spPr>
          <a:xfrm>
            <a:off x="7362392" y="2428447"/>
            <a:ext cx="137409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Морозова О.Г.,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начальной школы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высшей квалификационной категории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" name="Google Shape;228;p20"/>
          <p:cNvSpPr txBox="1"/>
          <p:nvPr/>
        </p:nvSpPr>
        <p:spPr>
          <a:xfrm>
            <a:off x="7288568" y="786780"/>
            <a:ext cx="149144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Шаймарданова Л.В.,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 родного языка и литературы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первой квалификационной категории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Google Shape;229;p20"/>
          <p:cNvSpPr/>
          <p:nvPr/>
        </p:nvSpPr>
        <p:spPr>
          <a:xfrm>
            <a:off x="3151911" y="843379"/>
            <a:ext cx="2873529" cy="2677656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Учителя и  педагоги дополнительного образования школы Шаймарданова Л.В., Габитова А.А., Ильинкова В.Г., Галимеева А.Г., Корсакова Г.Ф., Нигматзянова М.А., Елагина Л.Р., Ахмадуллина Ф.Ю., Газизова О.В., Зиннурова С.Н. ученики которых успешно принимали участие в конкурсах, олимпиадах и научно-практических конференциях регионального и всероссийского  уровня и добились хороших результатов, стали победителями и призерами.</a:t>
            </a:r>
            <a:endParaRPr/>
          </a:p>
        </p:txBody>
      </p:sp>
      <p:pic>
        <p:nvPicPr>
          <p:cNvPr id="230" name="Google Shape;230;p2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11845" y="3723703"/>
            <a:ext cx="1304719" cy="130471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0"/>
          <p:cNvSpPr txBox="1"/>
          <p:nvPr/>
        </p:nvSpPr>
        <p:spPr>
          <a:xfrm>
            <a:off x="4819940" y="4972500"/>
            <a:ext cx="148329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Зиннурова С.Н.,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 начальной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школы первой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квалификационной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категории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 txBox="1">
            <a:spLocks noGrp="1"/>
          </p:cNvSpPr>
          <p:nvPr>
            <p:ph type="body" idx="1"/>
          </p:nvPr>
        </p:nvSpPr>
        <p:spPr>
          <a:xfrm>
            <a:off x="784098" y="1554165"/>
            <a:ext cx="7886700" cy="508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В 2019/20 учебном году в школе помимо общеобразовательных классов функционируют:</a:t>
            </a:r>
            <a:endParaRPr dirty="0"/>
          </a:p>
          <a:p>
            <a:pPr marL="0" lvl="1" indent="-1143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классы с углубленным изучением английского языка – 3</a:t>
            </a:r>
            <a:endParaRPr dirty="0"/>
          </a:p>
          <a:p>
            <a:pPr marL="0" lvl="1" indent="-1143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естественнонаучной направленности -8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1" indent="-1143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профильный естественнонаучный  класс –1.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   Средняя наполняемость классов школы составила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26,5 человека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, что удовлетворяет требованиям нормативно-</a:t>
            </a:r>
            <a:r>
              <a:rPr lang="ru-RU" sz="2400" dirty="0" err="1">
                <a:latin typeface="Times New Roman"/>
                <a:ea typeface="Times New Roman"/>
                <a:cs typeface="Times New Roman"/>
                <a:sym typeface="Times New Roman"/>
              </a:rPr>
              <a:t>подушевого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 финансирования. За последние три года средняя наполняемость классов остается высокой (2017-2018г. – 26,92, 2018-2019г.-  26,6 , 2019-2020-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26,5)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1" name="Google Shape;241;p22"/>
          <p:cNvGraphicFramePr/>
          <p:nvPr>
            <p:extLst>
              <p:ext uri="{D42A27DB-BD31-4B8C-83A1-F6EECF244321}">
                <p14:modId xmlns:p14="http://schemas.microsoft.com/office/powerpoint/2010/main" val="1343114266"/>
              </p:ext>
            </p:extLst>
          </p:nvPr>
        </p:nvGraphicFramePr>
        <p:xfrm>
          <a:off x="763480" y="568249"/>
          <a:ext cx="7723550" cy="5622075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15846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1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8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381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344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157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542450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Качественные показатели успеваемости  обучающихся</a:t>
                      </a:r>
                      <a:endParaRPr sz="1600" dirty="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за последние 3 года.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Учебный  год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Успеваемость в начальной школе 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/>
                        <a:t>Успеваемость </a:t>
                      </a:r>
                      <a:r>
                        <a:rPr lang="ru-RU" sz="1200" dirty="0"/>
                        <a:t>в основной школе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Успеваемость  в средней школе</a:t>
                      </a:r>
                      <a:endParaRPr sz="1200" dirty="0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Успеваемость  по школе</a:t>
                      </a:r>
                      <a:endParaRPr sz="1200" dirty="0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59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2017-2018</a:t>
                      </a:r>
                      <a:endParaRPr sz="17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/>
                        <a:t>100</a:t>
                      </a:r>
                      <a:endParaRPr sz="19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/>
                        <a:t>99,38</a:t>
                      </a:r>
                      <a:endParaRPr sz="19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/>
                        <a:t>100</a:t>
                      </a:r>
                      <a:endParaRPr sz="19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/>
                        <a:t>100</a:t>
                      </a:r>
                      <a:endParaRPr sz="19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59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2018-2019</a:t>
                      </a:r>
                      <a:endParaRPr sz="15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/>
                        <a:t>100</a:t>
                      </a:r>
                      <a:endParaRPr sz="17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/>
                        <a:t>99,4</a:t>
                      </a:r>
                      <a:endParaRPr sz="17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/>
                        <a:t>92,5</a:t>
                      </a:r>
                      <a:endParaRPr sz="17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/>
                        <a:t>98,8</a:t>
                      </a:r>
                      <a:endParaRPr sz="1700" b="1"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59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2019-2020</a:t>
                      </a:r>
                      <a:endParaRPr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" name="Google Shape;246;g86fe109b59_0_13"/>
          <p:cNvGraphicFramePr/>
          <p:nvPr>
            <p:extLst>
              <p:ext uri="{D42A27DB-BD31-4B8C-83A1-F6EECF244321}">
                <p14:modId xmlns:p14="http://schemas.microsoft.com/office/powerpoint/2010/main" val="3076230725"/>
              </p:ext>
            </p:extLst>
          </p:nvPr>
        </p:nvGraphicFramePr>
        <p:xfrm>
          <a:off x="763480" y="568249"/>
          <a:ext cx="7723550" cy="5675700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1556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05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8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381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29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872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646025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Качественные показатели успеваемости  обучающихся</a:t>
                      </a:r>
                      <a:endParaRPr sz="170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за последние</a:t>
                      </a:r>
                      <a:endParaRPr sz="170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/>
                        <a:t> 3 года.</a:t>
                      </a:r>
                      <a:endParaRPr sz="1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Учебный  год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Качество знаний в начальной школе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Качество знанийи в основной школе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/>
                        <a:t>Качество знаний в средней школе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Качество знаний по школе</a:t>
                      </a:r>
                      <a:endParaRPr/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4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2017-2018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52,3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44,69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34,48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47,06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4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2018-2019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57,8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40,6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32,8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</a:t>
                      </a:r>
                      <a:endParaRPr sz="18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4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2019-2020</a:t>
                      </a:r>
                      <a:endParaRPr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57,9</a:t>
                      </a:r>
                      <a:endParaRPr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44,4</a:t>
                      </a:r>
                      <a:endParaRPr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45,1</a:t>
                      </a:r>
                      <a:endParaRPr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50,2</a:t>
                      </a:r>
                      <a:endParaRPr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ru-RU" sz="4000" b="1">
                <a:latin typeface="Times New Roman"/>
                <a:ea typeface="Times New Roman"/>
                <a:cs typeface="Times New Roman"/>
                <a:sym typeface="Times New Roman"/>
              </a:rPr>
              <a:t>Результаты итоговой аттестации</a:t>
            </a:r>
            <a:endParaRPr sz="4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6CBDE"/>
            </a:gs>
            <a:gs pos="83000">
              <a:srgbClr val="A6CBDE"/>
            </a:gs>
            <a:gs pos="100000">
              <a:srgbClr val="C3DCE9"/>
            </a:gs>
          </a:gsLst>
          <a:lin ang="2700000" scaled="0"/>
        </a:gra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48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30"/>
              <a:buFont typeface="Times New Roman"/>
              <a:buNone/>
            </a:pPr>
            <a:r>
              <a:rPr lang="ru-RU" sz="2430" b="1">
                <a:latin typeface="Times New Roman"/>
                <a:ea typeface="Times New Roman"/>
                <a:cs typeface="Times New Roman"/>
                <a:sym typeface="Times New Roman"/>
              </a:rPr>
              <a:t>Результаты ОГЭ по математике и русскому языку </a:t>
            </a:r>
            <a:endParaRPr sz="2970"/>
          </a:p>
        </p:txBody>
      </p:sp>
      <p:graphicFrame>
        <p:nvGraphicFramePr>
          <p:cNvPr id="263" name="Google Shape;263;p25"/>
          <p:cNvGraphicFramePr/>
          <p:nvPr/>
        </p:nvGraphicFramePr>
        <p:xfrm>
          <a:off x="26" y="486209"/>
          <a:ext cx="9144025" cy="5720964"/>
        </p:xfrm>
        <a:graphic>
          <a:graphicData uri="http://schemas.openxmlformats.org/drawingml/2006/table">
            <a:tbl>
              <a:tblPr firstRow="1" bandRow="1">
                <a:noFill/>
                <a:tableStyleId>{F30521D2-2ADC-43D7-A9E1-1D0E65D258E0}</a:tableStyleId>
              </a:tblPr>
              <a:tblGrid>
                <a:gridCol w="212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89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07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517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387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8900">
                <a:tc>
                  <a:txBody>
                    <a:bodyPr/>
                    <a:lstStyle/>
                    <a:p>
                      <a:pPr marL="0" marR="0" lvl="0" indent="3111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Предмет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Средняя оценка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Средняя оценка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254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254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254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 район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254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  г. Казань 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Русский язык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254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254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254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4,3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Математика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3,9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Физика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4,25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4,1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4,1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Обществознание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3,7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Информатика и ИКТ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3,6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Английский язык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4,3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4,75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4,4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4,5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География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3,6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3,9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4,3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Химия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4,6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4,6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4,5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Биология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4,7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4,9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4,3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4,3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Литература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3,5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3,9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4,2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56300">
                <a:tc>
                  <a:txBody>
                    <a:bodyPr/>
                    <a:lstStyle/>
                    <a:p>
                      <a:pPr marL="0" marR="0" lvl="0" indent="311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/>
                        <a:t>История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3,9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11430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3,9</a:t>
                      </a:r>
                      <a:endParaRPr sz="12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6"/>
          <p:cNvSpPr txBox="1">
            <a:spLocks noGrp="1"/>
          </p:cNvSpPr>
          <p:nvPr>
            <p:ph type="title"/>
          </p:nvPr>
        </p:nvSpPr>
        <p:spPr>
          <a:xfrm>
            <a:off x="2543472" y="-110188"/>
            <a:ext cx="3218136" cy="5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ru-RU" sz="2400" b="1" dirty="0">
                <a:latin typeface="Times New Roman"/>
                <a:ea typeface="Times New Roman"/>
                <a:cs typeface="Times New Roman"/>
                <a:sym typeface="Times New Roman"/>
              </a:rPr>
              <a:t>Результаты ЕГЭ</a:t>
            </a:r>
            <a:endParaRPr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9" name="Google Shape;269;p26"/>
          <p:cNvGraphicFramePr/>
          <p:nvPr>
            <p:extLst>
              <p:ext uri="{D42A27DB-BD31-4B8C-83A1-F6EECF244321}">
                <p14:modId xmlns:p14="http://schemas.microsoft.com/office/powerpoint/2010/main" val="2127029250"/>
              </p:ext>
            </p:extLst>
          </p:nvPr>
        </p:nvGraphicFramePr>
        <p:xfrm>
          <a:off x="2" y="468086"/>
          <a:ext cx="8711736" cy="6648654"/>
        </p:xfrm>
        <a:graphic>
          <a:graphicData uri="http://schemas.openxmlformats.org/drawingml/2006/table">
            <a:tbl>
              <a:tblPr firstRow="1" bandRow="1">
                <a:noFill/>
                <a:tableStyleId>{1C0B6BDE-DC4F-4D3B-999A-E28D37C79B16}</a:tableStyleId>
              </a:tblPr>
              <a:tblGrid>
                <a:gridCol w="7403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94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05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367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19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5163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367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3677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900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55606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555606">
                  <a:extLst>
                    <a:ext uri="{9D8B030D-6E8A-4147-A177-3AD203B41FA5}">
                      <a16:colId xmlns="" xmlns:a16="http://schemas.microsoft.com/office/drawing/2014/main" val="1992270929"/>
                    </a:ext>
                  </a:extLst>
                </a:gridCol>
                <a:gridCol w="53306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90565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1238596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</a:tblGrid>
              <a:tr h="435283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sz="11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gridSpan="1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/>
                        <a:t>Средний балл</a:t>
                      </a:r>
                      <a:endParaRPr sz="11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5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sz="11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sz="11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5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РФ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РТ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город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район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ОУ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sz="11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370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72,53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72,54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71,6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69,5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74,22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73,7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66,5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370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(П)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55,19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55,68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262626"/>
                          </a:solidFill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56,5</a:t>
                      </a:r>
                      <a:endParaRPr sz="1100">
                        <a:solidFill>
                          <a:srgbClr val="262626"/>
                        </a:solidFill>
                        <a:highlight>
                          <a:srgbClr val="FFFFFF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63,95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61,5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50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56,2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611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(Б)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15,8/ 4.5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15,6/ 4,4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15,8/ 4.5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4,1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4,48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4,3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4,3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370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60,73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60,73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60,1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54,9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61,23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59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54,2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63,6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528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63,10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63,19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62,6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52,2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58,55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62,4</a:t>
                      </a:r>
                      <a:endParaRPr sz="110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63</a:t>
                      </a:r>
                      <a:endParaRPr sz="1100" b="1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56,7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70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56,66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56,7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55,1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49,4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54,4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60,31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57,3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53,6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56,4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528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59,15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59,18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72.4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52,2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58,55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56,7</a:t>
                      </a:r>
                      <a:endParaRPr sz="110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61,5</a:t>
                      </a:r>
                      <a:endParaRPr sz="1100" b="1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55,3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68,7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9370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75,36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75,36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75,2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73,8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80,4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80,2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68,5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75,6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9370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64,27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64,3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63,4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71,35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70,6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66,5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67,6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3528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1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59,31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59,36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58,4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55,3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59,3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53,6</a:t>
                      </a:r>
                      <a:endParaRPr sz="11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68</a:t>
                      </a:r>
                      <a:endParaRPr sz="1100" b="1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3528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Информатика</a:t>
                      </a:r>
                      <a:endParaRPr sz="11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0432914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 txBox="1">
            <a:spLocks noGrp="1"/>
          </p:cNvSpPr>
          <p:nvPr>
            <p:ph type="title"/>
          </p:nvPr>
        </p:nvSpPr>
        <p:spPr>
          <a:xfrm>
            <a:off x="314324" y="0"/>
            <a:ext cx="8515350" cy="596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30"/>
              <a:buFont typeface="Times New Roman"/>
              <a:buNone/>
            </a:pPr>
            <a:r>
              <a:rPr lang="ru-RU" sz="2130" b="1">
                <a:latin typeface="Times New Roman"/>
                <a:ea typeface="Times New Roman"/>
                <a:cs typeface="Times New Roman"/>
                <a:sym typeface="Times New Roman"/>
              </a:rPr>
              <a:t>Индивидуальные достижения уч</a:t>
            </a:r>
            <a:r>
              <a:rPr lang="ru-RU" sz="2230" b="1">
                <a:latin typeface="Times New Roman"/>
                <a:ea typeface="Times New Roman"/>
                <a:cs typeface="Times New Roman"/>
                <a:sym typeface="Times New Roman"/>
              </a:rPr>
              <a:t>ащихся в результатах ГИА 2019</a:t>
            </a:r>
            <a:endParaRPr sz="2770"/>
          </a:p>
        </p:txBody>
      </p:sp>
      <p:graphicFrame>
        <p:nvGraphicFramePr>
          <p:cNvPr id="275" name="Google Shape;275;p27"/>
          <p:cNvGraphicFramePr/>
          <p:nvPr>
            <p:extLst>
              <p:ext uri="{D42A27DB-BD31-4B8C-83A1-F6EECF244321}">
                <p14:modId xmlns:p14="http://schemas.microsoft.com/office/powerpoint/2010/main" val="600045281"/>
              </p:ext>
            </p:extLst>
          </p:nvPr>
        </p:nvGraphicFramePr>
        <p:xfrm>
          <a:off x="0" y="496673"/>
          <a:ext cx="9144000" cy="6735106"/>
        </p:xfrm>
        <a:graphic>
          <a:graphicData uri="http://schemas.openxmlformats.org/drawingml/2006/table">
            <a:tbl>
              <a:tblPr firstRow="1" bandRow="1">
                <a:noFill/>
                <a:tableStyleId>{1C0B6BDE-DC4F-4D3B-999A-E28D37C79B16}</a:tableStyleId>
              </a:tblPr>
              <a:tblGrid>
                <a:gridCol w="3073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86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28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193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выпускника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sz="12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sz="12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учителя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6523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t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Колобова Дарья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Математика(профильный уровень)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88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Порфирьева Ольга Святославовна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Базеев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Даниил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Математика(профильный уровень)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80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Порфирьева Ольга Святославовна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91425" marB="91425"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Сунгатуллина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Камилла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87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 Наталья Геннадьевна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Матвеева Анастасия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87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Мотрохина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Жанна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85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Тимошева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Диана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82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Ярина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Дарья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96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Фазлыева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Милена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85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Валиева </a:t>
                      </a: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Камила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89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Загидуллина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</a:t>
                      </a: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Алия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85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Колобова Дарья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94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Захаров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Максим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91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Калайда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 Елизавета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Русский язык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89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Осипанова Наталья Геннадьевна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Колобова Дарья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Информатика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84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Гаврилова Татьяна Владимировна</a:t>
                      </a:r>
                      <a:endParaRPr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 txBox="1">
            <a:spLocks noGrp="1"/>
          </p:cNvSpPr>
          <p:nvPr>
            <p:ph type="title"/>
          </p:nvPr>
        </p:nvSpPr>
        <p:spPr>
          <a:xfrm>
            <a:off x="314324" y="0"/>
            <a:ext cx="8515350" cy="596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30"/>
              <a:buFont typeface="Times New Roman"/>
              <a:buNone/>
            </a:pPr>
            <a:r>
              <a:rPr lang="ru-RU" sz="2130" b="1">
                <a:latin typeface="Times New Roman"/>
                <a:ea typeface="Times New Roman"/>
                <a:cs typeface="Times New Roman"/>
                <a:sym typeface="Times New Roman"/>
              </a:rPr>
              <a:t>Индивидуальные достижения уч</a:t>
            </a:r>
            <a:r>
              <a:rPr lang="ru-RU" sz="2230" b="1">
                <a:latin typeface="Times New Roman"/>
                <a:ea typeface="Times New Roman"/>
                <a:cs typeface="Times New Roman"/>
                <a:sym typeface="Times New Roman"/>
              </a:rPr>
              <a:t>ащихся в результатах ГИА 2019</a:t>
            </a:r>
            <a:endParaRPr sz="2770"/>
          </a:p>
        </p:txBody>
      </p:sp>
      <p:graphicFrame>
        <p:nvGraphicFramePr>
          <p:cNvPr id="275" name="Google Shape;275;p27"/>
          <p:cNvGraphicFramePr/>
          <p:nvPr>
            <p:extLst>
              <p:ext uri="{D42A27DB-BD31-4B8C-83A1-F6EECF244321}">
                <p14:modId xmlns:p14="http://schemas.microsoft.com/office/powerpoint/2010/main" val="2991782616"/>
              </p:ext>
            </p:extLst>
          </p:nvPr>
        </p:nvGraphicFramePr>
        <p:xfrm>
          <a:off x="0" y="496673"/>
          <a:ext cx="9144000" cy="5724523"/>
        </p:xfrm>
        <a:graphic>
          <a:graphicData uri="http://schemas.openxmlformats.org/drawingml/2006/table">
            <a:tbl>
              <a:tblPr firstRow="1" bandRow="1">
                <a:noFill/>
                <a:tableStyleId>{1C0B6BDE-DC4F-4D3B-999A-E28D37C79B16}</a:tableStyleId>
              </a:tblPr>
              <a:tblGrid>
                <a:gridCol w="3073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86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28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193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4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выпускника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sz="12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sz="12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учителя</a:t>
                      </a:r>
                      <a:endParaRPr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 anchor="ctr"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65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Валеева Камила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Ахметшина Гузель Закариевна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Каплева Анна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Габитова Алсу Альметовна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Загидуллина Алия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Габитова Алсу Альметовна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Калайда Елизавета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Габитова Алсу Альметовна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Ярина Дарья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Гараева Наиля Габделхаевна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Фазлыева Милена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Гараева Наиля Габделхаевна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Сунгатллина Камилла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Гараева Наиля Габделхаевна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Загидуллина Алия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Гараева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Наиля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Габделхаевна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Ярина Дарья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Гараева Наиля Габделхаевна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Валеева Камила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Хуснутдинова Дина Хабировна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Джахангиров Миркялам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Хуснутдинова Дина Хабировна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24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Захаров Максим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Самигуллина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Алсу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Ринатовна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593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"/>
          <p:cNvSpPr txBox="1">
            <a:spLocks noGrp="1"/>
          </p:cNvSpPr>
          <p:nvPr>
            <p:ph type="ctrTitle"/>
          </p:nvPr>
        </p:nvSpPr>
        <p:spPr>
          <a:xfrm>
            <a:off x="685800" y="175298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ru-RU" sz="4000" b="1">
                <a:latin typeface="Times New Roman"/>
                <a:ea typeface="Times New Roman"/>
                <a:cs typeface="Times New Roman"/>
                <a:sym typeface="Times New Roman"/>
              </a:rPr>
              <a:t>Работа с одаренными учащимися </a:t>
            </a:r>
            <a:r>
              <a:rPr lang="ru-RU"/>
              <a:t/>
            </a:r>
            <a:br>
              <a:rPr lang="ru-RU"/>
            </a:b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"/>
          <p:cNvSpPr txBox="1">
            <a:spLocks noGrp="1"/>
          </p:cNvSpPr>
          <p:nvPr>
            <p:ph type="body" idx="1"/>
          </p:nvPr>
        </p:nvSpPr>
        <p:spPr>
          <a:xfrm>
            <a:off x="682747" y="1046299"/>
            <a:ext cx="7778400" cy="47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35"/>
              <a:buNone/>
            </a:pPr>
            <a:r>
              <a:rPr lang="ru-RU" sz="2035" b="1" dirty="0">
                <a:latin typeface="Times New Roman"/>
                <a:ea typeface="Times New Roman"/>
                <a:cs typeface="Times New Roman"/>
                <a:sym typeface="Times New Roman"/>
              </a:rPr>
              <a:t>Цели: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Создание комплекса условий и средств, направленных на совершенствование системы выявления, поддержки и развития одаренных детей в условиях школы.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Создание  условий и равных возможностей для развития интеллектуально, художественно   и спортивно одаренных детей.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None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Задачи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Выявление   одаренных и талантливых детей;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Помощь одаренным учащимся в самореализации их творческой направленности; 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Контроль над развитием познавательной деятельности одаренных школьников;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Поощрение одаренных </a:t>
            </a:r>
            <a:r>
              <a:rPr lang="ru-RU" sz="2035" dirty="0" smtClean="0">
                <a:latin typeface="Times New Roman"/>
                <a:ea typeface="Times New Roman"/>
                <a:cs typeface="Times New Roman"/>
                <a:sym typeface="Times New Roman"/>
              </a:rPr>
              <a:t>детей;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Работа с родителями одаренных детей;</a:t>
            </a:r>
            <a:endParaRPr dirty="0"/>
          </a:p>
          <a:p>
            <a:pPr marL="171450" lvl="0" indent="-171450" algn="just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35"/>
              <a:buFont typeface="Noto Sans Symbols"/>
              <a:buChar char="✔"/>
            </a:pPr>
            <a:r>
              <a:rPr lang="ru-RU" sz="2035" dirty="0">
                <a:latin typeface="Times New Roman"/>
                <a:ea typeface="Times New Roman"/>
                <a:cs typeface="Times New Roman"/>
                <a:sym typeface="Times New Roman"/>
              </a:rPr>
              <a:t>Работа с педагогами.</a:t>
            </a:r>
            <a:endParaRPr dirty="0"/>
          </a:p>
          <a:p>
            <a:pPr marL="171450" lvl="0" indent="-48133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Font typeface="Noto Sans Symbols"/>
              <a:buNone/>
            </a:pPr>
            <a:endParaRPr sz="1942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grpSp>
        <p:nvGrpSpPr>
          <p:cNvPr id="291" name="Google Shape;291;p30"/>
          <p:cNvGrpSpPr/>
          <p:nvPr/>
        </p:nvGrpSpPr>
        <p:grpSpPr>
          <a:xfrm>
            <a:off x="628650" y="639193"/>
            <a:ext cx="7882089" cy="5581115"/>
            <a:chOff x="0" y="0"/>
            <a:chExt cx="7882089" cy="5581115"/>
          </a:xfrm>
        </p:grpSpPr>
        <p:sp>
          <p:nvSpPr>
            <p:cNvPr id="292" name="Google Shape;292;p30"/>
            <p:cNvSpPr/>
            <p:nvPr/>
          </p:nvSpPr>
          <p:spPr>
            <a:xfrm>
              <a:off x="0" y="0"/>
              <a:ext cx="7882089" cy="879837"/>
            </a:xfrm>
            <a:prstGeom prst="roundRect">
              <a:avLst>
                <a:gd name="adj" fmla="val 10000"/>
              </a:avLst>
            </a:prstGeom>
            <a:solidFill>
              <a:srgbClr val="D6E7F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0"/>
            <p:cNvSpPr txBox="1"/>
            <p:nvPr/>
          </p:nvSpPr>
          <p:spPr>
            <a:xfrm>
              <a:off x="25770" y="25770"/>
              <a:ext cx="7830549" cy="8282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Структура работы со способными учащимися</a:t>
              </a:r>
              <a:endParaRPr sz="2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4" name="Google Shape;294;p30"/>
            <p:cNvSpPr/>
            <p:nvPr/>
          </p:nvSpPr>
          <p:spPr>
            <a:xfrm>
              <a:off x="9998" y="1020793"/>
              <a:ext cx="2413661" cy="4274418"/>
            </a:xfrm>
            <a:prstGeom prst="roundRect">
              <a:avLst>
                <a:gd name="adj" fmla="val 10000"/>
              </a:avLst>
            </a:prstGeom>
            <a:solidFill>
              <a:srgbClr val="D6E7F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0"/>
            <p:cNvSpPr txBox="1"/>
            <p:nvPr/>
          </p:nvSpPr>
          <p:spPr>
            <a:xfrm>
              <a:off x="80692" y="1091487"/>
              <a:ext cx="2272273" cy="4133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Работа предметников на уроке: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индивидуальные задания,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организация самостоятельной деятельности (рефераты, проекты),</a:t>
              </a:r>
              <a:endParaRPr dirty="0"/>
            </a:p>
            <a:p>
              <a:pPr marL="914400" marR="0" lvl="2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i="0" u="none" strike="noStrike" cap="none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творческие задания</a:t>
              </a:r>
              <a:endParaRPr dirty="0"/>
            </a:p>
          </p:txBody>
        </p:sp>
        <p:sp>
          <p:nvSpPr>
            <p:cNvPr id="296" name="Google Shape;296;p30"/>
            <p:cNvSpPr/>
            <p:nvPr/>
          </p:nvSpPr>
          <p:spPr>
            <a:xfrm>
              <a:off x="2626408" y="1020793"/>
              <a:ext cx="2633883" cy="4560322"/>
            </a:xfrm>
            <a:prstGeom prst="roundRect">
              <a:avLst>
                <a:gd name="adj" fmla="val 10000"/>
              </a:avLst>
            </a:prstGeom>
            <a:solidFill>
              <a:srgbClr val="D6E7F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0"/>
            <p:cNvSpPr txBox="1"/>
            <p:nvPr/>
          </p:nvSpPr>
          <p:spPr>
            <a:xfrm>
              <a:off x="2703552" y="1097937"/>
              <a:ext cx="2479595" cy="44060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Работа предметников во внеурочное время: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Занятия предметных кружков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Консультации учителей предметников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Организация работы  ШНО "Эврика!"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Школа "Всезнайка"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Эколого-экономические игры</a:t>
              </a:r>
              <a:endParaRPr dirty="0"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Разработка проектов эколого-экономической направленности.</a:t>
              </a:r>
              <a:endParaRPr dirty="0"/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endParaRPr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8" name="Google Shape;298;p30"/>
            <p:cNvSpPr/>
            <p:nvPr/>
          </p:nvSpPr>
          <p:spPr>
            <a:xfrm>
              <a:off x="5463039" y="1020793"/>
              <a:ext cx="2413661" cy="3946774"/>
            </a:xfrm>
            <a:prstGeom prst="roundRect">
              <a:avLst>
                <a:gd name="adj" fmla="val 10000"/>
              </a:avLst>
            </a:prstGeom>
            <a:solidFill>
              <a:srgbClr val="D6E7F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0"/>
            <p:cNvSpPr txBox="1"/>
            <p:nvPr/>
          </p:nvSpPr>
          <p:spPr>
            <a:xfrm>
              <a:off x="5533733" y="1091487"/>
              <a:ext cx="2272273" cy="3805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Работа в системе дополнительного образования:</a:t>
              </a:r>
              <a:endParaRPr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b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Посещение учащимися кружков по интересам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None/>
              </a:pPr>
              <a:r>
                <a:rPr lang="ru-RU" sz="1600" b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Сотрудничество </a:t>
              </a:r>
              <a:endParaRPr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b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 музыкальной школой,</a:t>
              </a:r>
              <a:endParaRPr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b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спортивной школой</a:t>
              </a:r>
              <a:endParaRPr/>
            </a:p>
            <a:p>
              <a:pPr marL="0" marR="0" lvl="0" indent="-10160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2060"/>
                </a:buClr>
                <a:buSzPts val="1600"/>
                <a:buFont typeface="Noto Sans Symbols"/>
                <a:buChar char="∙"/>
              </a:pPr>
              <a:r>
                <a:rPr lang="ru-RU" sz="1600" b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ДЦ "Танкодром"</a:t>
              </a:r>
              <a:endParaRPr sz="1600" b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31"/>
          <p:cNvGrpSpPr/>
          <p:nvPr/>
        </p:nvGrpSpPr>
        <p:grpSpPr>
          <a:xfrm>
            <a:off x="133525" y="373800"/>
            <a:ext cx="8951975" cy="6316775"/>
            <a:chOff x="133525" y="373800"/>
            <a:chExt cx="8951975" cy="6316775"/>
          </a:xfrm>
        </p:grpSpPr>
        <p:sp>
          <p:nvSpPr>
            <p:cNvPr id="305" name="Google Shape;305;p31"/>
            <p:cNvSpPr/>
            <p:nvPr/>
          </p:nvSpPr>
          <p:spPr>
            <a:xfrm>
              <a:off x="4572000" y="3532350"/>
              <a:ext cx="4404300" cy="31227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A4B72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1"/>
            <p:cNvSpPr txBox="1"/>
            <p:nvPr/>
          </p:nvSpPr>
          <p:spPr>
            <a:xfrm>
              <a:off x="7182772" y="4789948"/>
              <a:ext cx="1754700" cy="1810503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41900" tIns="41900" rIns="41900" bIns="41900" anchor="t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ru-RU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Теоретические занятия в области экологической экономики</a:t>
              </a:r>
              <a:endParaRPr/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ru-RU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научно-исследовательская деятельность в области предпринимательства</a:t>
              </a:r>
              <a:endParaRPr/>
            </a:p>
          </p:txBody>
        </p:sp>
        <p:sp>
          <p:nvSpPr>
            <p:cNvPr id="307" name="Google Shape;307;p31"/>
            <p:cNvSpPr/>
            <p:nvPr/>
          </p:nvSpPr>
          <p:spPr>
            <a:xfrm>
              <a:off x="156825" y="3567875"/>
              <a:ext cx="4404300" cy="31227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A4B72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1"/>
            <p:cNvSpPr txBox="1"/>
            <p:nvPr/>
          </p:nvSpPr>
          <p:spPr>
            <a:xfrm>
              <a:off x="207617" y="5007162"/>
              <a:ext cx="1919947" cy="1632614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114300" marR="0" lvl="1" indent="-1143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lang="ru-RU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методических материалов по организации внеурочной деятельности </a:t>
              </a:r>
              <a:r>
                <a:rPr lang="ru-RU" sz="12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экологотехнологической</a:t>
              </a:r>
              <a:r>
                <a:rPr lang="ru-RU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направленности.</a:t>
              </a:r>
              <a:endParaRPr dirty="0"/>
            </a:p>
          </p:txBody>
        </p:sp>
        <p:sp>
          <p:nvSpPr>
            <p:cNvPr id="309" name="Google Shape;309;p31"/>
            <p:cNvSpPr/>
            <p:nvPr/>
          </p:nvSpPr>
          <p:spPr>
            <a:xfrm>
              <a:off x="4572000" y="373800"/>
              <a:ext cx="4513500" cy="31227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A4B72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1"/>
            <p:cNvSpPr txBox="1"/>
            <p:nvPr/>
          </p:nvSpPr>
          <p:spPr>
            <a:xfrm>
              <a:off x="6799387" y="421275"/>
              <a:ext cx="2246237" cy="1526265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lang="ru-RU" sz="12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Подготовка </a:t>
              </a:r>
              <a:r>
                <a:rPr lang="ru-RU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 олимпиаде </a:t>
              </a:r>
              <a:r>
                <a:rPr lang="ru-RU" sz="12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 </a:t>
              </a:r>
              <a:r>
                <a:rPr lang="ru-RU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экологии</a:t>
              </a:r>
              <a:endParaRPr dirty="0"/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lang="ru-RU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проектная деятельность</a:t>
              </a:r>
              <a:endParaRPr dirty="0"/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lang="ru-RU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деловые игры </a:t>
              </a:r>
              <a:endParaRPr dirty="0"/>
            </a:p>
            <a:p>
              <a:pPr marL="114300" marR="0" lvl="1" indent="-38100" algn="l" rtl="0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31"/>
            <p:cNvSpPr/>
            <p:nvPr/>
          </p:nvSpPr>
          <p:spPr>
            <a:xfrm>
              <a:off x="133525" y="390475"/>
              <a:ext cx="4404300" cy="31869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A4B72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1"/>
            <p:cNvSpPr txBox="1"/>
            <p:nvPr/>
          </p:nvSpPr>
          <p:spPr>
            <a:xfrm>
              <a:off x="180999" y="437963"/>
              <a:ext cx="2647059" cy="1526265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41900" tIns="41900" rIns="41900" bIns="41900" anchor="t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ru-RU" sz="11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</a:t>
              </a:r>
              <a:r>
                <a:rPr lang="ru-RU" sz="11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аучно-исследовательская </a:t>
              </a:r>
              <a:r>
                <a:rPr lang="ru-RU" sz="11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деятельность в </a:t>
              </a:r>
              <a:r>
                <a:rPr lang="ru-RU" sz="11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эколого-технологическом </a:t>
              </a:r>
              <a:r>
                <a:rPr lang="ru-RU" sz="11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направлении (</a:t>
              </a:r>
              <a:r>
                <a:rPr lang="ru-RU" sz="11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коллективные </a:t>
              </a:r>
              <a:r>
                <a:rPr lang="ru-RU" sz="11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 индивидуальные разработки)</a:t>
              </a:r>
              <a:endParaRPr dirty="0"/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•"/>
              </a:pPr>
              <a:r>
                <a:rPr lang="ru-RU" sz="11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теоретические занятия по основам научно-исследовательской деятельности на базе лабораторий КНИТУ (КХТИ)</a:t>
              </a:r>
              <a:endParaRPr dirty="0"/>
            </a:p>
          </p:txBody>
        </p:sp>
        <p:sp>
          <p:nvSpPr>
            <p:cNvPr id="313" name="Google Shape;313;p31"/>
            <p:cNvSpPr/>
            <p:nvPr/>
          </p:nvSpPr>
          <p:spPr>
            <a:xfrm>
              <a:off x="1613652" y="436473"/>
              <a:ext cx="2856618" cy="29249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95A52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1"/>
            <p:cNvSpPr txBox="1"/>
            <p:nvPr/>
          </p:nvSpPr>
          <p:spPr>
            <a:xfrm>
              <a:off x="2450336" y="1293178"/>
              <a:ext cx="2019934" cy="2068269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>
                  <a:latin typeface="Calibri"/>
                  <a:ea typeface="Calibri"/>
                  <a:cs typeface="Calibri"/>
                  <a:sym typeface="Calibri"/>
                </a:rPr>
                <a:t>Научно-исследовательская деятельность</a:t>
              </a:r>
              <a:endParaRPr/>
            </a:p>
          </p:txBody>
        </p:sp>
        <p:sp>
          <p:nvSpPr>
            <p:cNvPr id="315" name="Google Shape;315;p31"/>
            <p:cNvSpPr/>
            <p:nvPr/>
          </p:nvSpPr>
          <p:spPr>
            <a:xfrm rot="5400000">
              <a:off x="4639551" y="436473"/>
              <a:ext cx="2924974" cy="29249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95A52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1"/>
            <p:cNvSpPr txBox="1"/>
            <p:nvPr/>
          </p:nvSpPr>
          <p:spPr>
            <a:xfrm>
              <a:off x="4639551" y="1293178"/>
              <a:ext cx="2068269" cy="2068269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latin typeface="Calibri"/>
                  <a:ea typeface="Calibri"/>
                  <a:cs typeface="Calibri"/>
                  <a:sym typeface="Calibri"/>
                </a:rPr>
                <a:t>Экологическое образование и воспитание</a:t>
              </a:r>
              <a:endParaRPr/>
            </a:p>
          </p:txBody>
        </p:sp>
        <p:sp>
          <p:nvSpPr>
            <p:cNvPr id="317" name="Google Shape;317;p31"/>
            <p:cNvSpPr/>
            <p:nvPr/>
          </p:nvSpPr>
          <p:spPr>
            <a:xfrm rot="10800000">
              <a:off x="4639551" y="3496551"/>
              <a:ext cx="2924974" cy="29249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95A52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1"/>
            <p:cNvSpPr txBox="1"/>
            <p:nvPr/>
          </p:nvSpPr>
          <p:spPr>
            <a:xfrm>
              <a:off x="4639551" y="3496551"/>
              <a:ext cx="2068269" cy="2068269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latin typeface="Calibri"/>
                  <a:ea typeface="Calibri"/>
                  <a:cs typeface="Calibri"/>
                  <a:sym typeface="Calibri"/>
                </a:rPr>
                <a:t>Эколого-экономическое  воспитание</a:t>
              </a:r>
              <a:endParaRPr/>
            </a:p>
          </p:txBody>
        </p:sp>
        <p:sp>
          <p:nvSpPr>
            <p:cNvPr id="319" name="Google Shape;319;p31"/>
            <p:cNvSpPr/>
            <p:nvPr/>
          </p:nvSpPr>
          <p:spPr>
            <a:xfrm rot="-5400000">
              <a:off x="1579473" y="3496551"/>
              <a:ext cx="2924974" cy="29249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95A52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1"/>
            <p:cNvSpPr txBox="1"/>
            <p:nvPr/>
          </p:nvSpPr>
          <p:spPr>
            <a:xfrm>
              <a:off x="2402065" y="3577476"/>
              <a:ext cx="2068200" cy="2068200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latin typeface="Calibri"/>
                  <a:ea typeface="Calibri"/>
                  <a:cs typeface="Calibri"/>
                  <a:sym typeface="Calibri"/>
                </a:rPr>
                <a:t>Учебно-методические разработки</a:t>
              </a: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4067053" y="2821037"/>
              <a:ext cx="1009893" cy="8781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1"/>
            <p:cNvSpPr/>
            <p:nvPr/>
          </p:nvSpPr>
          <p:spPr>
            <a:xfrm rot="10800000">
              <a:off x="4067053" y="3158794"/>
              <a:ext cx="1009893" cy="8781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32"/>
          <p:cNvGrpSpPr/>
          <p:nvPr/>
        </p:nvGrpSpPr>
        <p:grpSpPr>
          <a:xfrm>
            <a:off x="849674" y="1286140"/>
            <a:ext cx="7485278" cy="4024117"/>
            <a:chOff x="0" y="1286232"/>
            <a:chExt cx="9143999" cy="4285535"/>
          </a:xfrm>
        </p:grpSpPr>
        <p:sp>
          <p:nvSpPr>
            <p:cNvPr id="328" name="Google Shape;328;p32"/>
            <p:cNvSpPr/>
            <p:nvPr/>
          </p:nvSpPr>
          <p:spPr>
            <a:xfrm>
              <a:off x="4429125" y="2919293"/>
              <a:ext cx="3143250" cy="7479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B1C05E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329" name="Google Shape;329;p32"/>
            <p:cNvSpPr/>
            <p:nvPr/>
          </p:nvSpPr>
          <p:spPr>
            <a:xfrm>
              <a:off x="4383405" y="2919293"/>
              <a:ext cx="91440" cy="7479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B1C05E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330" name="Google Shape;330;p32"/>
            <p:cNvSpPr/>
            <p:nvPr/>
          </p:nvSpPr>
          <p:spPr>
            <a:xfrm>
              <a:off x="1285875" y="2919293"/>
              <a:ext cx="3143249" cy="7479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B1C05E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331" name="Google Shape;331;p32"/>
            <p:cNvSpPr/>
            <p:nvPr/>
          </p:nvSpPr>
          <p:spPr>
            <a:xfrm>
              <a:off x="3143250" y="1286232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3429000" y="1557694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>
                    <a:alpha val="89803"/>
                  </a:srgbClr>
                </a:gs>
                <a:gs pos="74000">
                  <a:srgbClr val="A6CBDE">
                    <a:alpha val="89803"/>
                  </a:srgbClr>
                </a:gs>
                <a:gs pos="83000">
                  <a:srgbClr val="A6CBDE">
                    <a:alpha val="89803"/>
                  </a:srgbClr>
                </a:gs>
                <a:gs pos="100000">
                  <a:srgbClr val="C3DCE9">
                    <a:alpha val="89803"/>
                  </a:srgbClr>
                </a:gs>
              </a:gsLst>
              <a:lin ang="5400700" scaled="0"/>
            </a:gradFill>
            <a:ln w="12700" cap="flat" cmpd="sng">
              <a:solidFill>
                <a:srgbClr val="95A52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2"/>
            <p:cNvSpPr txBox="1"/>
            <p:nvPr/>
          </p:nvSpPr>
          <p:spPr>
            <a:xfrm>
              <a:off x="3476831" y="1605525"/>
              <a:ext cx="2476087" cy="1537399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Экономическое образование и воспитание</a:t>
              </a:r>
              <a:endParaRPr/>
            </a:p>
          </p:txBody>
        </p:sp>
        <p:sp>
          <p:nvSpPr>
            <p:cNvPr id="334" name="Google Shape;334;p32"/>
            <p:cNvSpPr/>
            <p:nvPr/>
          </p:nvSpPr>
          <p:spPr>
            <a:xfrm>
              <a:off x="0" y="3667244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2"/>
            <p:cNvSpPr/>
            <p:nvPr/>
          </p:nvSpPr>
          <p:spPr>
            <a:xfrm>
              <a:off x="285750" y="3938706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>
                    <a:alpha val="89803"/>
                  </a:srgbClr>
                </a:gs>
                <a:gs pos="74000">
                  <a:srgbClr val="A6CBDE">
                    <a:alpha val="89803"/>
                  </a:srgbClr>
                </a:gs>
                <a:gs pos="83000">
                  <a:srgbClr val="A6CBDE">
                    <a:alpha val="89803"/>
                  </a:srgbClr>
                </a:gs>
                <a:gs pos="100000">
                  <a:srgbClr val="C3DCE9">
                    <a:alpha val="89803"/>
                  </a:srgbClr>
                </a:gs>
              </a:gsLst>
              <a:lin ang="5400700" scaled="0"/>
            </a:gradFill>
            <a:ln w="12700" cap="flat" cmpd="sng">
              <a:solidFill>
                <a:srgbClr val="B1C0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2"/>
            <p:cNvSpPr txBox="1"/>
            <p:nvPr/>
          </p:nvSpPr>
          <p:spPr>
            <a:xfrm>
              <a:off x="333581" y="3986537"/>
              <a:ext cx="2476087" cy="1537399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3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Теоретические занятия по основам предпринимательской деятельности</a:t>
              </a:r>
              <a:endParaRPr sz="1300" dirty="0"/>
            </a:p>
          </p:txBody>
        </p:sp>
        <p:sp>
          <p:nvSpPr>
            <p:cNvPr id="337" name="Google Shape;337;p32"/>
            <p:cNvSpPr/>
            <p:nvPr/>
          </p:nvSpPr>
          <p:spPr>
            <a:xfrm>
              <a:off x="3143250" y="3667244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2"/>
            <p:cNvSpPr/>
            <p:nvPr/>
          </p:nvSpPr>
          <p:spPr>
            <a:xfrm>
              <a:off x="3429000" y="3938706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>
                    <a:alpha val="89803"/>
                  </a:srgbClr>
                </a:gs>
                <a:gs pos="74000">
                  <a:srgbClr val="A6CBDE">
                    <a:alpha val="89803"/>
                  </a:srgbClr>
                </a:gs>
                <a:gs pos="83000">
                  <a:srgbClr val="A6CBDE">
                    <a:alpha val="89803"/>
                  </a:srgbClr>
                </a:gs>
                <a:gs pos="100000">
                  <a:srgbClr val="C3DCE9">
                    <a:alpha val="89803"/>
                  </a:srgbClr>
                </a:gs>
              </a:gsLst>
              <a:lin ang="5400700" scaled="0"/>
            </a:gradFill>
            <a:ln w="12700" cap="flat" cmpd="sng">
              <a:solidFill>
                <a:srgbClr val="B1C0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2"/>
            <p:cNvSpPr txBox="1"/>
            <p:nvPr/>
          </p:nvSpPr>
          <p:spPr>
            <a:xfrm>
              <a:off x="3357872" y="3938705"/>
              <a:ext cx="2476087" cy="1537400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3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Научно-исследовательская  и проектная деятельность .</a:t>
              </a:r>
              <a:endParaRPr sz="1300"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None/>
              </a:pPr>
              <a:r>
                <a:rPr lang="ru-RU" sz="13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Общая тема "Предпринимательство : вчера, сегодня, завтра"</a:t>
              </a:r>
              <a:endParaRPr sz="1300" dirty="0"/>
            </a:p>
          </p:txBody>
        </p:sp>
        <p:sp>
          <p:nvSpPr>
            <p:cNvPr id="340" name="Google Shape;340;p32"/>
            <p:cNvSpPr/>
            <p:nvPr/>
          </p:nvSpPr>
          <p:spPr>
            <a:xfrm>
              <a:off x="6286500" y="3667244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2"/>
            <p:cNvSpPr/>
            <p:nvPr/>
          </p:nvSpPr>
          <p:spPr>
            <a:xfrm>
              <a:off x="6572250" y="3938706"/>
              <a:ext cx="2571749" cy="163306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4F8FB">
                    <a:alpha val="89803"/>
                  </a:srgbClr>
                </a:gs>
                <a:gs pos="74000">
                  <a:srgbClr val="A6CBDE">
                    <a:alpha val="89803"/>
                  </a:srgbClr>
                </a:gs>
                <a:gs pos="83000">
                  <a:srgbClr val="A6CBDE">
                    <a:alpha val="89803"/>
                  </a:srgbClr>
                </a:gs>
                <a:gs pos="100000">
                  <a:srgbClr val="C3DCE9">
                    <a:alpha val="89803"/>
                  </a:srgbClr>
                </a:gs>
              </a:gsLst>
              <a:lin ang="5400700" scaled="0"/>
            </a:gradFill>
            <a:ln w="12700" cap="flat" cmpd="sng">
              <a:solidFill>
                <a:srgbClr val="B1C0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2"/>
            <p:cNvSpPr txBox="1"/>
            <p:nvPr/>
          </p:nvSpPr>
          <p:spPr>
            <a:xfrm>
              <a:off x="6620081" y="3986537"/>
              <a:ext cx="2476087" cy="1537399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3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Деловые </a:t>
              </a:r>
              <a:r>
                <a:rPr lang="ru-RU" sz="1300" b="1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игры </a:t>
              </a:r>
              <a:r>
                <a:rPr lang="ru-RU" sz="13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эколого-экономической направленности</a:t>
              </a:r>
              <a:endParaRPr sz="1300" dirty="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3"/>
          <p:cNvGrpSpPr/>
          <p:nvPr/>
        </p:nvGrpSpPr>
        <p:grpSpPr>
          <a:xfrm>
            <a:off x="694562" y="1081560"/>
            <a:ext cx="7760535" cy="4977168"/>
            <a:chOff x="88964" y="919772"/>
            <a:chExt cx="9045967" cy="5000671"/>
          </a:xfrm>
        </p:grpSpPr>
        <p:sp>
          <p:nvSpPr>
            <p:cNvPr id="348" name="Google Shape;348;p33"/>
            <p:cNvSpPr/>
            <p:nvPr/>
          </p:nvSpPr>
          <p:spPr>
            <a:xfrm>
              <a:off x="959761" y="3420108"/>
              <a:ext cx="491347" cy="109738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 txBox="1"/>
            <p:nvPr/>
          </p:nvSpPr>
          <p:spPr>
            <a:xfrm>
              <a:off x="1175375" y="3938743"/>
              <a:ext cx="60118" cy="60118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959761" y="3374388"/>
              <a:ext cx="491347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60000" y="60000"/>
                  </a:lnTo>
                  <a:lnTo>
                    <a:pt x="60000" y="71668"/>
                  </a:lnTo>
                  <a:lnTo>
                    <a:pt x="120000" y="71668"/>
                  </a:lnTo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 txBox="1"/>
            <p:nvPr/>
          </p:nvSpPr>
          <p:spPr>
            <a:xfrm>
              <a:off x="1193149" y="3407822"/>
              <a:ext cx="24571" cy="24571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959761" y="2340502"/>
              <a:ext cx="491347" cy="10796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 txBox="1"/>
            <p:nvPr/>
          </p:nvSpPr>
          <p:spPr>
            <a:xfrm>
              <a:off x="1175780" y="2850651"/>
              <a:ext cx="59307" cy="5930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33"/>
            <p:cNvSpPr/>
            <p:nvPr/>
          </p:nvSpPr>
          <p:spPr>
            <a:xfrm rot="-5400000">
              <a:off x="-1975973" y="2984709"/>
              <a:ext cx="5000671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3"/>
            <p:cNvSpPr txBox="1"/>
            <p:nvPr/>
          </p:nvSpPr>
          <p:spPr>
            <a:xfrm rot="-5400000">
              <a:off x="-1975973" y="2984709"/>
              <a:ext cx="5000671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latin typeface="Calibri"/>
                  <a:ea typeface="Calibri"/>
                  <a:cs typeface="Calibri"/>
                  <a:sym typeface="Calibri"/>
                </a:rPr>
                <a:t>Научно-исследовательская деятельность</a:t>
              </a:r>
              <a:endParaRPr/>
            </a:p>
          </p:txBody>
        </p:sp>
        <p:sp>
          <p:nvSpPr>
            <p:cNvPr id="356" name="Google Shape;356;p33"/>
            <p:cNvSpPr/>
            <p:nvPr/>
          </p:nvSpPr>
          <p:spPr>
            <a:xfrm>
              <a:off x="1451108" y="1905103"/>
              <a:ext cx="7644579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 txBox="1"/>
            <p:nvPr/>
          </p:nvSpPr>
          <p:spPr>
            <a:xfrm>
              <a:off x="1451108" y="1905103"/>
              <a:ext cx="7644579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latin typeface="Calibri"/>
                  <a:ea typeface="Calibri"/>
                  <a:cs typeface="Calibri"/>
                  <a:sym typeface="Calibri"/>
                </a:rPr>
                <a:t>Практические занятия по основам экспериментальной деятельности</a:t>
              </a: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1451108" y="2993601"/>
              <a:ext cx="7683823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 txBox="1"/>
            <p:nvPr/>
          </p:nvSpPr>
          <p:spPr>
            <a:xfrm>
              <a:off x="1451108" y="2993601"/>
              <a:ext cx="7683823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latin typeface="Calibri"/>
                  <a:ea typeface="Calibri"/>
                  <a:cs typeface="Calibri"/>
                  <a:sym typeface="Calibri"/>
                </a:rPr>
                <a:t>Индивидуальные  проекты</a:t>
              </a: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1451108" y="4082098"/>
              <a:ext cx="7682824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 txBox="1"/>
            <p:nvPr/>
          </p:nvSpPr>
          <p:spPr>
            <a:xfrm>
              <a:off x="1451108" y="4082098"/>
              <a:ext cx="7682824" cy="870797"/>
            </a:xfrm>
            <a:prstGeom prst="rect">
              <a:avLst/>
            </a:prstGeom>
            <a:gradFill>
              <a:gsLst>
                <a:gs pos="0">
                  <a:srgbClr val="F4F8FB"/>
                </a:gs>
                <a:gs pos="74000">
                  <a:srgbClr val="A6CBDE"/>
                </a:gs>
                <a:gs pos="83000">
                  <a:srgbClr val="A6CBDE"/>
                </a:gs>
                <a:gs pos="100000">
                  <a:srgbClr val="C3DCE9"/>
                </a:gs>
              </a:gsLst>
              <a:lin ang="5400700" scaled="0"/>
            </a:gradFill>
            <a:ln w="9525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latin typeface="Calibri"/>
                  <a:ea typeface="Calibri"/>
                  <a:cs typeface="Calibri"/>
                  <a:sym typeface="Calibri"/>
                </a:rPr>
                <a:t>Коллективные проекты</a:t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3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20670" y="639191"/>
            <a:ext cx="7868047" cy="5628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091" y="144463"/>
            <a:ext cx="2855372" cy="214152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2" name="Google Shape;372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7554" y="214290"/>
            <a:ext cx="1536700" cy="21336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3" name="Google Shape;373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72066" y="214290"/>
            <a:ext cx="1559372" cy="214314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4" name="Google Shape;374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5140" y="500042"/>
            <a:ext cx="2142355" cy="150019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5" name="Google Shape;375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71604" y="2643182"/>
            <a:ext cx="1504012" cy="207170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6" name="Google Shape;376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28926" y="2643182"/>
            <a:ext cx="2786082" cy="202451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7" name="Google Shape;377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00958" y="4714884"/>
            <a:ext cx="1326706" cy="185738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8" name="Google Shape;378;p3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43372" y="4714884"/>
            <a:ext cx="1428760" cy="203379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9" name="Google Shape;379;p3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2844" y="2643182"/>
            <a:ext cx="1428728" cy="202118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80" name="Google Shape;380;p3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78083" y="4661710"/>
            <a:ext cx="1428760" cy="203253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81" name="Google Shape;381;p3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857884" y="4643446"/>
            <a:ext cx="1533232" cy="200026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82" name="Google Shape;382;p3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786446" y="2500306"/>
            <a:ext cx="1573211" cy="208694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83" name="Google Shape;383;p3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429520" y="2500306"/>
            <a:ext cx="1439341" cy="207170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6" descr="C:\Users\user\Desktop\рабочий стол 2018 5.03\результативность 2018\Учащиеся\НПК\Базеев поволж00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7318" y="233082"/>
            <a:ext cx="2366682" cy="3330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6" descr="C:\Users\user\Desktop\рабочий стол 2018 5.03\результативность 2018\Учащиеся\НПК\Валеева Поволжскаяimg89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0282" y="233082"/>
            <a:ext cx="2117271" cy="3330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6" descr="C:\Users\user\Desktop\рабочий стол 2018 5.03\результативность 2018\Учащиеся\НПК\дни науки призер никита Михайлов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8398" y="233080"/>
            <a:ext cx="2334920" cy="3330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6" descr="C:\Users\user\Desktop\рабочий стол 2018 5.03\результативность 2018\Учащиеся\НПК\Зайцев Инт.-к,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5577" y="3681178"/>
            <a:ext cx="1990164" cy="3176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6" descr="C:\Users\user\Desktop\рабочий стол 2018 5.03\результативность 2018\Учащиеся\НПК\лихачев 1 м Ипполитова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74360" y="3681178"/>
            <a:ext cx="2205318" cy="3145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6" descr="C:\Users\user\Desktop\рабочий стол 2018 5.03\результативность 2018\Учащиеся\НПК\ПРиданцева ЮИОС0001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87854" y="3818964"/>
            <a:ext cx="2113008" cy="3039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6" descr="C:\Users\user\Desktop\рабочий стол 2018 5.03\результативность 2018\Учащиеся\НПК\архипова амирхана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153" y="233080"/>
            <a:ext cx="1918245" cy="3250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6" descr="C:\Users\user\Desktop\рабочий стол 2018 5.03\результативность 2018\Учащиеся\НПК\Бадриев А., Петровские чтения0001.jp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153" y="3724833"/>
            <a:ext cx="1953135" cy="2765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7"/>
          <p:cNvSpPr txBox="1">
            <a:spLocks noGrp="1"/>
          </p:cNvSpPr>
          <p:nvPr>
            <p:ph type="body" idx="1"/>
          </p:nvPr>
        </p:nvSpPr>
        <p:spPr>
          <a:xfrm>
            <a:off x="896663" y="2479894"/>
            <a:ext cx="7886700" cy="94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rPr lang="ru-RU" sz="4800" b="1">
                <a:latin typeface="Times New Roman"/>
                <a:ea typeface="Times New Roman"/>
                <a:cs typeface="Times New Roman"/>
                <a:sym typeface="Times New Roman"/>
              </a:rPr>
              <a:t>Воспитательная работа</a:t>
            </a:r>
            <a:endParaRPr sz="4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8"/>
          <p:cNvSpPr/>
          <p:nvPr/>
        </p:nvSpPr>
        <p:spPr>
          <a:xfrm>
            <a:off x="1020931" y="274638"/>
            <a:ext cx="5761609" cy="55986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CC99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1"/>
                </a:solidFill>
                <a:latin typeface="Impact"/>
              </a:rPr>
              <a:t>здоровый образ жизни</a:t>
            </a:r>
          </a:p>
        </p:txBody>
      </p:sp>
      <p:sp>
        <p:nvSpPr>
          <p:cNvPr id="406" name="Google Shape;406;p38"/>
          <p:cNvSpPr txBox="1">
            <a:spLocks noGrp="1"/>
          </p:cNvSpPr>
          <p:nvPr>
            <p:ph type="body" idx="1"/>
          </p:nvPr>
        </p:nvSpPr>
        <p:spPr>
          <a:xfrm>
            <a:off x="772357" y="4214814"/>
            <a:ext cx="2974019" cy="205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Times New Roman"/>
              <a:buNone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В школе работают спортивно – оздоровительные кружки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Char char="•"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Каратэ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Char char="•"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Футбол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Char char="•"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Гандбол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Char char="•"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бадминтон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Char char="•"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Баскетбол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Char char="•"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Ушу « Белый дракон»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Char char="•"/>
            </a:pPr>
            <a:r>
              <a:rPr lang="ru-RU" sz="1240" b="1">
                <a:latin typeface="Times New Roman"/>
                <a:ea typeface="Times New Roman"/>
                <a:cs typeface="Times New Roman"/>
                <a:sym typeface="Times New Roman"/>
              </a:rPr>
              <a:t>Спортивная айробика</a:t>
            </a:r>
            <a:endParaRPr sz="124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9271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None/>
            </a:pPr>
            <a:endParaRPr sz="124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1450" lvl="0" indent="-9271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40"/>
              <a:buNone/>
            </a:pPr>
            <a:endParaRPr sz="124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7" name="Google Shape;407;p38" descr="C:\Documents and Settings\OEM\My Documents\My Pictures\Новая папка\Photo-0026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95825" y="2279075"/>
            <a:ext cx="2259300" cy="16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8" descr="C:\Documents and Settings\Admin\Рабочий стол\5-6 rk\бамбинтон\P17-12-11_08.48[2].jpg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593492" y="4029613"/>
            <a:ext cx="2916900" cy="21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8" descr="DSC0840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4225" y="1173950"/>
            <a:ext cx="2724150" cy="2043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8" descr="E:\спорт\IMG-20150307-WA0010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4513" y="984374"/>
            <a:ext cx="3229701" cy="242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8" descr="C:\Users\ТАТЬЯНА\Pictures\353088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27788" y="3306417"/>
            <a:ext cx="2880320" cy="189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9"/>
          <p:cNvSpPr txBox="1"/>
          <p:nvPr/>
        </p:nvSpPr>
        <p:spPr>
          <a:xfrm>
            <a:off x="1803693" y="1575925"/>
            <a:ext cx="5500687" cy="9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Занятость  учащихся в дополнительном образовании</a:t>
            </a:r>
            <a:endParaRPr/>
          </a:p>
        </p:txBody>
      </p:sp>
      <p:graphicFrame>
        <p:nvGraphicFramePr>
          <p:cNvPr id="417" name="Google Shape;417;p39"/>
          <p:cNvGraphicFramePr/>
          <p:nvPr/>
        </p:nvGraphicFramePr>
        <p:xfrm>
          <a:off x="1285875" y="3241675"/>
          <a:ext cx="7072350" cy="109728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A3C0D7"/>
                    </a:gs>
                    <a:gs pos="50000">
                      <a:srgbClr val="95B6D1"/>
                    </a:gs>
                    <a:gs pos="100000">
                      <a:srgbClr val="82ADCE"/>
                    </a:gs>
                  </a:gsLst>
                  <a:lin ang="5400000" scaled="0"/>
                </a:gradFill>
                <a:tableStyleId>{B601F2DC-3B56-45D8-A047-E876D3E01055}</a:tableStyleId>
              </a:tblPr>
              <a:tblGrid>
                <a:gridCol w="23574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57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4847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/>
                        <a:t>2017-2018</a:t>
                      </a:r>
                      <a:endParaRPr sz="3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/>
                        <a:t>2018-2019</a:t>
                      </a:r>
                      <a:endParaRPr sz="3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/>
                        <a:t>2019-2020</a:t>
                      </a:r>
                      <a:endParaRPr sz="3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847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/>
                        <a:t>89,2%</a:t>
                      </a:r>
                      <a:endParaRPr sz="3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/>
                        <a:t>89,8%</a:t>
                      </a:r>
                      <a:endParaRPr sz="3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/>
                        <a:t>89%</a:t>
                      </a:r>
                      <a:endParaRPr sz="3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0"/>
          <p:cNvSpPr txBox="1"/>
          <p:nvPr/>
        </p:nvSpPr>
        <p:spPr>
          <a:xfrm>
            <a:off x="1678780" y="824110"/>
            <a:ext cx="57864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Социальный паспорт школы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23" name="Google Shape;423;p40"/>
          <p:cNvGraphicFramePr/>
          <p:nvPr/>
        </p:nvGraphicFramePr>
        <p:xfrm>
          <a:off x="746044" y="1925849"/>
          <a:ext cx="7651850" cy="3840480"/>
        </p:xfrm>
        <a:graphic>
          <a:graphicData uri="http://schemas.openxmlformats.org/drawingml/2006/table">
            <a:tbl>
              <a:tblPr>
                <a:noFill/>
                <a:tableStyleId>{32D292FF-ECE4-420A-B531-85FA681425DA}</a:tableStyleId>
              </a:tblPr>
              <a:tblGrid>
                <a:gridCol w="19129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2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129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129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11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2017-2018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2018-2019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2019-2020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ПДН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ВШК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23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Дети- сироты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3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Дети- инвалиды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Семья СОП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4F8FB"/>
                        </a:gs>
                        <a:gs pos="74000">
                          <a:srgbClr val="A6CBDE"/>
                        </a:gs>
                        <a:gs pos="83000">
                          <a:srgbClr val="A6CBDE"/>
                        </a:gs>
                        <a:gs pos="100000">
                          <a:srgbClr val="C3DCE9"/>
                        </a:gs>
                      </a:gsLst>
                      <a:lin ang="54007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1"/>
          <p:cNvSpPr txBox="1">
            <a:spLocks noGrp="1"/>
          </p:cNvSpPr>
          <p:nvPr>
            <p:ph type="title"/>
          </p:nvPr>
        </p:nvSpPr>
        <p:spPr>
          <a:xfrm>
            <a:off x="1003177" y="-95557"/>
            <a:ext cx="7696939" cy="242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ru-RU" sz="2800" b="1">
                <a:latin typeface="Times New Roman"/>
                <a:ea typeface="Times New Roman"/>
                <a:cs typeface="Times New Roman"/>
                <a:sym typeface="Times New Roman"/>
              </a:rPr>
              <a:t>Антинаркотический волонтерский проект «SаМоSтоятельные дети»</a:t>
            </a:r>
            <a:br>
              <a:rPr lang="ru-RU" sz="2800" b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9" name="Google Shape;429;p41" descr="C:\Users\Александр\Downloads\IMG-20200507-WA002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34827" y="1316541"/>
            <a:ext cx="4767309" cy="476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2"/>
          <p:cNvSpPr txBox="1">
            <a:spLocks noGrp="1"/>
          </p:cNvSpPr>
          <p:nvPr>
            <p:ph type="title"/>
          </p:nvPr>
        </p:nvSpPr>
        <p:spPr>
          <a:xfrm>
            <a:off x="687534" y="915643"/>
            <a:ext cx="7886700" cy="1504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ru-RU" sz="4000" b="1">
                <a:latin typeface="Times New Roman"/>
                <a:ea typeface="Times New Roman"/>
                <a:cs typeface="Times New Roman"/>
                <a:sym typeface="Times New Roman"/>
              </a:rPr>
              <a:t>Проект «Ветеран живет рядом»</a:t>
            </a:r>
            <a:br>
              <a:rPr lang="ru-RU" sz="400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>
                <a:latin typeface="Times New Roman"/>
                <a:ea typeface="Times New Roman"/>
                <a:cs typeface="Times New Roman"/>
                <a:sym typeface="Times New Roman"/>
              </a:rPr>
              <a:t>акция «Бессмертный полк»</a:t>
            </a:r>
            <a:endParaRPr/>
          </a:p>
        </p:txBody>
      </p:sp>
      <p:pic>
        <p:nvPicPr>
          <p:cNvPr id="435" name="Google Shape;435;p42" descr="C:\Users\Александр\Desktop\75 лет\фото\1 фото.b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7533" y="2419901"/>
            <a:ext cx="2806551" cy="3742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42" descr="C:\Users\Александр\Desktop\75 лет\фото\3 фото.bmp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594084" y="2189736"/>
            <a:ext cx="1894662" cy="4105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2" descr="C:\Users\Александр\Desktop\75 лет\фото\4 фото.bm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58815" y="2513328"/>
            <a:ext cx="2736481" cy="3648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43" descr="C:\Users\Александр\Desktop\уголок 100 лет\IMG-20200311-WA000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8565" y="2611921"/>
            <a:ext cx="3274701" cy="244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3" descr="C:\Users\Александр\Desktop\уголок 100 лет\IMG-20200311-WA000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4803" y="4256602"/>
            <a:ext cx="2701657" cy="2019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3" descr="C:\Users\Александр\Desktop\уголок 100 лет\IMG-20200311-WA000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3797" y="4005064"/>
            <a:ext cx="2954973" cy="220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3" descr="C:\Users\Александр\Desktop\уголок 100 лет\IMG-20200311-WA0004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62348" y="1012053"/>
            <a:ext cx="2756422" cy="2060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3" descr="C:\Users\Александр\Desktop\уголок 100 лет\IMG-20200311-WA0005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4803" y="1218127"/>
            <a:ext cx="3085962" cy="230723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3"/>
          <p:cNvSpPr txBox="1"/>
          <p:nvPr/>
        </p:nvSpPr>
        <p:spPr>
          <a:xfrm>
            <a:off x="1353752" y="486891"/>
            <a:ext cx="6986588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Уголок к 100 - летию ТАССР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81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lang="ru-RU" sz="4800" b="1">
                <a:latin typeface="Times New Roman"/>
                <a:ea typeface="Times New Roman"/>
                <a:cs typeface="Times New Roman"/>
                <a:sym typeface="Times New Roman"/>
              </a:rPr>
              <a:t>Наши дела </a:t>
            </a:r>
            <a:br>
              <a:rPr lang="ru-RU" sz="480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800" b="1">
                <a:latin typeface="Times New Roman"/>
                <a:ea typeface="Times New Roman"/>
                <a:cs typeface="Times New Roman"/>
                <a:sym typeface="Times New Roman"/>
              </a:rPr>
              <a:t>и </a:t>
            </a:r>
            <a:br>
              <a:rPr lang="ru-RU" sz="480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800" b="1">
                <a:latin typeface="Times New Roman"/>
                <a:ea typeface="Times New Roman"/>
                <a:cs typeface="Times New Roman"/>
                <a:sym typeface="Times New Roman"/>
              </a:rPr>
              <a:t>традиции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5"/>
          <p:cNvSpPr txBox="1">
            <a:spLocks noGrp="1"/>
          </p:cNvSpPr>
          <p:nvPr>
            <p:ph type="title"/>
          </p:nvPr>
        </p:nvSpPr>
        <p:spPr>
          <a:xfrm>
            <a:off x="843760" y="-273792"/>
            <a:ext cx="789116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10"/>
              <a:buFont typeface="Times New Roman"/>
              <a:buNone/>
            </a:pPr>
            <a:r>
              <a:rPr lang="ru-RU" sz="4200" b="1" dirty="0">
                <a:latin typeface="Times New Roman"/>
                <a:ea typeface="Times New Roman"/>
                <a:cs typeface="Times New Roman"/>
                <a:sym typeface="Times New Roman"/>
              </a:rPr>
              <a:t>Благотворительная ярмарка</a:t>
            </a:r>
            <a:r>
              <a:rPr lang="ru-RU" sz="2880" b="1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880" b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88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58" name="Google Shape;458;p45" descr="C:\Users\Александр\Desktop\ярмарка\IMG_20200306_07544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579" y="536098"/>
            <a:ext cx="4426998" cy="314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5" descr="C:\Users\Александр\Desktop\ярмарка\IMG_20200306_07551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60" y="3458833"/>
            <a:ext cx="4532222" cy="339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5" descr="C:\Users\Александр\Desktop\ярмарка\IMG_20200306_07552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14690" y="3577700"/>
            <a:ext cx="4443079" cy="328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5" descr="C:\Users\Александр\Desktop\ярмарка\IMG_20200306_075444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2334" y="525101"/>
            <a:ext cx="4409959" cy="3131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6"/>
          <p:cNvSpPr txBox="1">
            <a:spLocks noGrp="1"/>
          </p:cNvSpPr>
          <p:nvPr>
            <p:ph type="title"/>
          </p:nvPr>
        </p:nvSpPr>
        <p:spPr>
          <a:xfrm>
            <a:off x="1072534" y="71135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imes New Roman"/>
              <a:buNone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Чемпионат  по рабочим профессиям WorldSkills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67" name="Google Shape;467;p46" descr="C:\Users\Александр\Desktop\уголок 100 лет\посещение ворд скилс 201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3548" y="2036918"/>
            <a:ext cx="5831653" cy="3843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7"/>
          <p:cNvSpPr txBox="1">
            <a:spLocks noGrp="1"/>
          </p:cNvSpPr>
          <p:nvPr>
            <p:ph type="title"/>
          </p:nvPr>
        </p:nvSpPr>
        <p:spPr>
          <a:xfrm>
            <a:off x="1839490" y="631457"/>
            <a:ext cx="481876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imes New Roman"/>
              <a:buNone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Открытие фандомата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73" name="Google Shape;473;p47" descr="C:\Users\Александр\Desktop\уголок 100 лет\открытие фондомата 2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8309" y="2290527"/>
            <a:ext cx="4409038" cy="3032911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7"/>
          <p:cNvSpPr txBox="1"/>
          <p:nvPr/>
        </p:nvSpPr>
        <p:spPr>
          <a:xfrm>
            <a:off x="5619565" y="1743956"/>
            <a:ext cx="3102931" cy="4370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открытии принимали участие ребята , победители олимпиад и конкурсов: Ипполитова Анна,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Валеева Камила,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Базеев Данил,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Царенко Алексей, Джахангиров Миркялам.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Захаров Максим,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также активисты школы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8"/>
          <p:cNvSpPr txBox="1">
            <a:spLocks noGrp="1"/>
          </p:cNvSpPr>
          <p:nvPr>
            <p:ph type="title"/>
          </p:nvPr>
        </p:nvSpPr>
        <p:spPr>
          <a:xfrm>
            <a:off x="4512876" y="741137"/>
            <a:ext cx="42618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Times New Roman"/>
              <a:buNone/>
            </a:pPr>
            <a:r>
              <a:rPr lang="ru-RU" sz="3200" b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ну – </a:t>
            </a:r>
            <a:r>
              <a:rPr lang="ru-RU" sz="3200" b="1" dirty="0" smtClean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ка, </a:t>
            </a:r>
            <a:r>
              <a:rPr lang="ru-RU" sz="3200" b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папы!</a:t>
            </a:r>
            <a:endParaRPr sz="3200" b="1" dirty="0">
              <a:solidFill>
                <a:srgbClr val="000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80" name="Google Shape;480;p48" descr="C:\Users\Александр\Desktop\86\220273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864" y="3446755"/>
            <a:ext cx="4370141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8" descr="C:\Users\Александр\Pictures\IMG_20200219_17595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2876" y="1565688"/>
            <a:ext cx="3924498" cy="2943374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8"/>
          <p:cNvSpPr/>
          <p:nvPr/>
        </p:nvSpPr>
        <p:spPr>
          <a:xfrm>
            <a:off x="839550" y="2258900"/>
            <a:ext cx="3803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</a:t>
            </a:r>
            <a:r>
              <a:rPr lang="ru-RU" sz="40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ну-ка,  </a:t>
            </a:r>
            <a:r>
              <a:rPr lang="ru-RU" sz="4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мамы! </a:t>
            </a:r>
            <a:endParaRPr sz="4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9"/>
          <p:cNvSpPr txBox="1">
            <a:spLocks noGrp="1"/>
          </p:cNvSpPr>
          <p:nvPr>
            <p:ph type="title"/>
          </p:nvPr>
        </p:nvSpPr>
        <p:spPr>
          <a:xfrm>
            <a:off x="1150411" y="933298"/>
            <a:ext cx="7886700" cy="549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Calibri"/>
              <a:buNone/>
            </a:pPr>
            <a:r>
              <a:rPr lang="ru-RU" sz="297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</a:t>
            </a:r>
            <a:r>
              <a:rPr lang="ru-RU" sz="1979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атериально- техническая база</a:t>
            </a:r>
            <a:r>
              <a:rPr lang="ru-RU" sz="297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97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9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8" name="Google Shape;488;p4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ru-RU" dirty="0"/>
              <a:t>Содержание школы,  укрепление материально-технической базы проходит в основном по трем источникам финансирования:</a:t>
            </a:r>
          </a:p>
          <a:p>
            <a:pPr lvl="0"/>
            <a:r>
              <a:rPr lang="ru-RU" dirty="0"/>
              <a:t>Субвенции РТ и РФ,</a:t>
            </a:r>
          </a:p>
          <a:p>
            <a:pPr lvl="0"/>
            <a:r>
              <a:rPr lang="ru-RU" dirty="0"/>
              <a:t>Муниципальный бюджет,</a:t>
            </a:r>
          </a:p>
          <a:p>
            <a:pPr lvl="0"/>
            <a:r>
              <a:rPr lang="ru-RU" dirty="0"/>
              <a:t>Доходы от оказания платных образовательных </a:t>
            </a:r>
            <a:r>
              <a:rPr lang="ru-RU" dirty="0" smtClean="0"/>
              <a:t>услуг.</a:t>
            </a:r>
            <a:endParaRPr lang="ru-RU" dirty="0"/>
          </a:p>
          <a:p>
            <a:pPr marL="171450" lvl="0" indent="-38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/>
            <a: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поступлении и расходовании внебюджетных средств в 2019 году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МБОУ "Школа № 86"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4" name="Google Shape;494;p5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38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537181"/>
              </p:ext>
            </p:extLst>
          </p:nvPr>
        </p:nvGraphicFramePr>
        <p:xfrm>
          <a:off x="787073" y="1752904"/>
          <a:ext cx="7101706" cy="44207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{BFC507C3-5E6B-4B6D-86B6-3686B218CF6E}</a:tableStyleId>
              </a:tblPr>
              <a:tblGrid>
                <a:gridCol w="575794"/>
                <a:gridCol w="4720620"/>
                <a:gridCol w="1805292"/>
              </a:tblGrid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показателей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Остаток внебюджетных средств на 01.01.2019 года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      135006,01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Всего получено внебюджетных средств в 2017году, в том числе: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953187,99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2.1.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от юридических лиц(аренда)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243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2.2.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от физических лиц(спонсоры)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2.3.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от оказания платных услуг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948268,82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2.4.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от продажи продукции подсобного хозяйства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2.5.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услуги связи 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4919,17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3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Расходы внебюджетных средств в 2019 году, 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из них: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780409,59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3.1.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заработная плата с начислениями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611203,57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3.2.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суточные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3.3.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 услуги связи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700,00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3.4.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транспортные услуги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3.5.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коммунальные услуги (тепло)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3.6.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содержание имущества (валка и обрезка деревьев)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47746, 02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3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3.7.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прочие услуги (предоставление прав на использование программы) 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29729,00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3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3.8.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приобретение оборудования(36795,00 –жалюзи, 16200, 00 – шкаф, 25000- стол)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77995,00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3.9.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приобретение материальных запасов (посуда)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13036,00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3.10.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приобретение продуктов питания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3.11.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приобретение медикаментов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3.12.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 прочие расходы 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  <a:tr h="167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Остаток внебюджетных средств на 01.01.2020 года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307784,41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748" marR="55748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поступлении и расходовании бюджетных средств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"Школа № 86"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72" y="1562793"/>
            <a:ext cx="7689272" cy="448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48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1"/>
          <p:cNvSpPr txBox="1">
            <a:spLocks noGrp="1"/>
          </p:cNvSpPr>
          <p:nvPr>
            <p:ph type="body" idx="1"/>
          </p:nvPr>
        </p:nvSpPr>
        <p:spPr>
          <a:xfrm>
            <a:off x="628650" y="2676963"/>
            <a:ext cx="7886700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ru-RU"/>
              <a:t>СПАСИБО ЗА ВНИМАНИЕ!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ндикатор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2308</Words>
  <Application>Microsoft Office PowerPoint</Application>
  <PresentationFormat>Экран (4:3)</PresentationFormat>
  <Paragraphs>844</Paragraphs>
  <Slides>53</Slides>
  <Notes>52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Презентация PowerPoint</vt:lpstr>
      <vt:lpstr>Цели и задачи</vt:lpstr>
      <vt:lpstr>Методическая работа методическая тема школы:  «Развитие профессиональных компетенций педагогов в условиях введения ФГОС школьного образования»</vt:lpstr>
      <vt:lpstr>Цель методической работы: </vt:lpstr>
      <vt:lpstr>Направления работы:</vt:lpstr>
      <vt:lpstr>Педагогическая аттестация</vt:lpstr>
      <vt:lpstr>Презентация PowerPoint</vt:lpstr>
      <vt:lpstr>Мотивация</vt:lpstr>
      <vt:lpstr>Презентация PowerPoint</vt:lpstr>
      <vt:lpstr>Курсовая подготовка</vt:lpstr>
      <vt:lpstr> Внутришкольная система повышения профессионального уровня педагога </vt:lpstr>
      <vt:lpstr>Презентация PowerPoint</vt:lpstr>
      <vt:lpstr>Научно-методическая поддержка инновационной деятельности педагогов</vt:lpstr>
      <vt:lpstr>Обобщение опыта учителями школы через семинары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итоговой аттестации</vt:lpstr>
      <vt:lpstr>Результаты ОГЭ по математике и русскому языку </vt:lpstr>
      <vt:lpstr>Результаты ЕГЭ</vt:lpstr>
      <vt:lpstr>Индивидуальные достижения учащихся в результатах ГИА 2019</vt:lpstr>
      <vt:lpstr>Индивидуальные достижения учащихся в результатах ГИА 2019</vt:lpstr>
      <vt:lpstr>Работа с одаренными учащимися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Антинаркотический волонтерский проект «SаМоSтоятельные дети» </vt:lpstr>
      <vt:lpstr>Проект «Ветеран живет рядом» акция «Бессмертный полк»</vt:lpstr>
      <vt:lpstr>Презентация PowerPoint</vt:lpstr>
      <vt:lpstr>Наши дела  и  традиции</vt:lpstr>
      <vt:lpstr>Благотворительная ярмарка </vt:lpstr>
      <vt:lpstr>Чемпионат  по рабочим профессиям WorldSkills</vt:lpstr>
      <vt:lpstr>Открытие фандомата</vt:lpstr>
      <vt:lpstr>А ну – ка, папы!</vt:lpstr>
      <vt:lpstr>Материально- техническая база </vt:lpstr>
      <vt:lpstr> Отчет о поступлении и расходовании внебюджетных средств в 2019 году по МБОУ "Школа № 86"</vt:lpstr>
      <vt:lpstr>Отчет о поступлении и расходовании бюджетных средств  в 2019 году по МБОУ "Школа № 86"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Marat</cp:lastModifiedBy>
  <cp:revision>14</cp:revision>
  <dcterms:created xsi:type="dcterms:W3CDTF">2013-11-19T05:52:05Z</dcterms:created>
  <dcterms:modified xsi:type="dcterms:W3CDTF">2020-08-03T13:17:18Z</dcterms:modified>
</cp:coreProperties>
</file>